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4"/>
  </p:notesMasterIdLst>
  <p:handoutMasterIdLst>
    <p:handoutMasterId r:id="rId25"/>
  </p:handoutMasterIdLst>
  <p:sldIdLst>
    <p:sldId id="629" r:id="rId2"/>
    <p:sldId id="613" r:id="rId3"/>
    <p:sldId id="637" r:id="rId4"/>
    <p:sldId id="645" r:id="rId5"/>
    <p:sldId id="648" r:id="rId6"/>
    <p:sldId id="664" r:id="rId7"/>
    <p:sldId id="665" r:id="rId8"/>
    <p:sldId id="612" r:id="rId9"/>
    <p:sldId id="655" r:id="rId10"/>
    <p:sldId id="653" r:id="rId11"/>
    <p:sldId id="639" r:id="rId12"/>
    <p:sldId id="660" r:id="rId13"/>
    <p:sldId id="661" r:id="rId14"/>
    <p:sldId id="640" r:id="rId15"/>
    <p:sldId id="649" r:id="rId16"/>
    <p:sldId id="650" r:id="rId17"/>
    <p:sldId id="657" r:id="rId18"/>
    <p:sldId id="641" r:id="rId19"/>
    <p:sldId id="663" r:id="rId20"/>
    <p:sldId id="644" r:id="rId21"/>
    <p:sldId id="658" r:id="rId22"/>
    <p:sldId id="440" r:id="rId23"/>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57EFD33-2CA5-3643-8564-A52583E67FE0}">
          <p14:sldIdLst>
            <p14:sldId id="629"/>
            <p14:sldId id="613"/>
            <p14:sldId id="637"/>
          </p14:sldIdLst>
        </p14:section>
        <p14:section name="Shape of Data" id="{38754C3F-8E29-9D45-9F6B-C967D7DBA696}">
          <p14:sldIdLst>
            <p14:sldId id="645"/>
            <p14:sldId id="648"/>
            <p14:sldId id="664"/>
            <p14:sldId id="665"/>
            <p14:sldId id="612"/>
            <p14:sldId id="655"/>
            <p14:sldId id="653"/>
          </p14:sldIdLst>
        </p14:section>
        <p14:section name="Findings" id="{AD6A72D7-374C-B84E-B6F3-F911B603108A}">
          <p14:sldIdLst>
            <p14:sldId id="639"/>
            <p14:sldId id="660"/>
            <p14:sldId id="661"/>
            <p14:sldId id="640"/>
            <p14:sldId id="649"/>
            <p14:sldId id="650"/>
            <p14:sldId id="657"/>
            <p14:sldId id="641"/>
            <p14:sldId id="663"/>
            <p14:sldId id="644"/>
          </p14:sldIdLst>
        </p14:section>
        <p14:section name="Conclusion" id="{E4BC1D83-950E-5348-A69F-68EC238A6EC5}">
          <p14:sldIdLst>
            <p14:sldId id="658"/>
            <p14:sldId id="4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a:srgbClr val="F6782A"/>
    <a:srgbClr val="FEFEFE"/>
    <a:srgbClr val="FFFEFE"/>
    <a:srgbClr val="FFFFFD"/>
    <a:srgbClr val="FFFFFE"/>
    <a:srgbClr val="FFFEFF"/>
    <a:srgbClr val="FEFFFF"/>
    <a:srgbClr val="FFFFFF"/>
    <a:srgbClr val="FF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8" autoAdjust="0"/>
    <p:restoredTop sz="84880" autoAdjust="0"/>
  </p:normalViewPr>
  <p:slideViewPr>
    <p:cSldViewPr snapToGrid="0" showGuides="1">
      <p:cViewPr>
        <p:scale>
          <a:sx n="95" d="100"/>
          <a:sy n="95" d="100"/>
        </p:scale>
        <p:origin x="144" y="368"/>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8/17/23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8/17/23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Andrea and I’m a data science intern on the UX research team at Oracle Design. My project this summer is all about using user click log data to detect bots on Fusion. My mentors are Ping and Andrew. Here is my presentation: Are some Fusion users secretly bots? </a:t>
            </a:r>
          </a:p>
        </p:txBody>
      </p:sp>
      <p:sp>
        <p:nvSpPr>
          <p:cNvPr id="4" name="Slide Number Placeholder 3"/>
          <p:cNvSpPr>
            <a:spLocks noGrp="1"/>
          </p:cNvSpPr>
          <p:nvPr>
            <p:ph type="sldNum" sz="quarter" idx="5"/>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2870715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next I’ll go into how I arrived at some findings by looking at these metrics </a:t>
            </a:r>
          </a:p>
        </p:txBody>
      </p:sp>
      <p:sp>
        <p:nvSpPr>
          <p:cNvPr id="4" name="Slide Number Placeholder 3"/>
          <p:cNvSpPr>
            <a:spLocks noGrp="1"/>
          </p:cNvSpPr>
          <p:nvPr>
            <p:ph type="sldNum" sz="quarter" idx="5"/>
          </p:nvPr>
        </p:nvSpPr>
        <p:spPr/>
        <p:txBody>
          <a:bodyPr/>
          <a:lstStyle/>
          <a:p>
            <a:fld id="{9EDC5964-3162-43B5-B1EC-63C8D166D7D3}" type="slidenum">
              <a:rPr lang="en-US" smtClean="0"/>
              <a:pPr/>
              <a:t>11</a:t>
            </a:fld>
            <a:endParaRPr lang="en-US" dirty="0"/>
          </a:p>
        </p:txBody>
      </p:sp>
    </p:spTree>
    <p:extLst>
      <p:ext uri="{BB962C8B-B14F-4D97-AF65-F5344CB8AC3E}">
        <p14:creationId xmlns:p14="http://schemas.microsoft.com/office/powerpoint/2010/main" val="92666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to give you a rough idea of the scope of the problem, 1.58% of sessions were outliers by any of the 3 metrics I mentioned earlier and I think this is roughly the amount of sessions that may be bots. This may seam like a small number but because they’re so long with so much rapid clicking, they actually make up 18% of the clicks in the entire dataset. Just to clarify I haven’t confirmed this but just wanted to give a very rough estimate.</a:t>
            </a:r>
          </a:p>
        </p:txBody>
      </p:sp>
      <p:sp>
        <p:nvSpPr>
          <p:cNvPr id="4" name="Slide Number Placeholder 3"/>
          <p:cNvSpPr>
            <a:spLocks noGrp="1"/>
          </p:cNvSpPr>
          <p:nvPr>
            <p:ph type="sldNum" sz="quarter" idx="5"/>
          </p:nvPr>
        </p:nvSpPr>
        <p:spPr/>
        <p:txBody>
          <a:bodyPr/>
          <a:lstStyle/>
          <a:p>
            <a:fld id="{9EDC5964-3162-43B5-B1EC-63C8D166D7D3}" type="slidenum">
              <a:rPr lang="en-US" smtClean="0"/>
              <a:pPr/>
              <a:t>12</a:t>
            </a:fld>
            <a:endParaRPr lang="en-US" dirty="0"/>
          </a:p>
        </p:txBody>
      </p:sp>
    </p:spTree>
    <p:extLst>
      <p:ext uri="{BB962C8B-B14F-4D97-AF65-F5344CB8AC3E}">
        <p14:creationId xmlns:p14="http://schemas.microsoft.com/office/powerpoint/2010/main" val="61217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as a reminder, these are the three metrics: number of windows, duration, and rapid clicks.</a:t>
            </a:r>
          </a:p>
          <a:p>
            <a:r>
              <a:rPr lang="en-US" dirty="0"/>
              <a:t>I picked one session to investigate that was an extreme outlier. It has 40,975 windows, it’s 11 hours long, and has rapid clicking. So I thoroughly investigated this session in hopes of generalizing my results to the rest of the data.</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13</a:t>
            </a:fld>
            <a:endParaRPr lang="en-US" dirty="0"/>
          </a:p>
        </p:txBody>
      </p:sp>
    </p:spTree>
    <p:extLst>
      <p:ext uri="{BB962C8B-B14F-4D97-AF65-F5344CB8AC3E}">
        <p14:creationId xmlns:p14="http://schemas.microsoft.com/office/powerpoint/2010/main" val="4264399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isolated one pattern of 6 clicks that happens in 1,143 windows. In these windows, the pattern is always in the same order. They are in the Sales Analytics app. Let’s take a look at what these look like in the UI.</a:t>
            </a:r>
          </a:p>
          <a:p>
            <a:endParaRPr lang="en-US" dirty="0"/>
          </a:p>
          <a:p>
            <a:r>
              <a:rPr lang="en-US" dirty="0"/>
              <a:t>First the user clicks to open Analytics, then switches from Favorites to Recently Viewed, then switches to List view, then clicks on some item, then clicks Done very shortly after without spending much time there, then exits the app. And I’ll get into what this might mean later.</a:t>
            </a:r>
          </a:p>
          <a:p>
            <a:endParaRPr lang="en-US" dirty="0"/>
          </a:p>
          <a:p>
            <a:r>
              <a:rPr lang="en-US" dirty="0"/>
              <a:t>So after finding these 6 clicks I still wasn’t convinced that it was a bot and not just many humans. If the same 6 clicks were clicked 1,143 times over 11 hours that doesn’t seem too crazy, maybe it was only one at a time. Or maybe it was a few at a time so maybe a few humans could accomplish this at the same time. So I wanted to find out, in how many windows does the pattern occur in the same interval? I found that in intervals of 1 minute, up to 120 windows click these 6 clicks. I still wasn’t convinced. What if it’s just 120 humans? So I graphed this over time to see what it looked like.</a:t>
            </a:r>
          </a:p>
          <a:p>
            <a:endParaRPr lang="en-US" dirty="0"/>
          </a:p>
          <a:p>
            <a:endParaRPr lang="en-US" dirty="0"/>
          </a:p>
          <a:p>
            <a:r>
              <a:rPr lang="en-US" b="1" dirty="0"/>
              <a:t>ANDREW – FEEDBACK NOTES:</a:t>
            </a:r>
          </a:p>
          <a:p>
            <a:pPr marL="171450" indent="-171450">
              <a:buFont typeface="Arial" panose="020B0604020202020204" pitchFamily="34" charset="0"/>
              <a:buChar char="•"/>
            </a:pPr>
            <a:r>
              <a:rPr lang="en-US" dirty="0"/>
              <a:t>First &amp; foremost, mention this is in the Sales Analytics app (Andrew)</a:t>
            </a:r>
          </a:p>
          <a:p>
            <a:pPr marL="171450" indent="-171450">
              <a:buFont typeface="Arial" panose="020B0604020202020204" pitchFamily="34" charset="0"/>
              <a:buChar char="•"/>
            </a:pPr>
            <a:r>
              <a:rPr lang="en-US" dirty="0"/>
              <a:t>Why picked the 6-long sequence to analyze? It had a suspicious peak between 5 and 7 – a distribution far different than random chance (Andrew)</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14</a:t>
            </a:fld>
            <a:endParaRPr lang="en-US" dirty="0"/>
          </a:p>
        </p:txBody>
      </p:sp>
    </p:spTree>
    <p:extLst>
      <p:ext uri="{BB962C8B-B14F-4D97-AF65-F5344CB8AC3E}">
        <p14:creationId xmlns:p14="http://schemas.microsoft.com/office/powerpoint/2010/main" val="4105394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pattern graphed over time. The x axis is 2 minute intervals and the y axis is number of windows being clicked. I used the number of windows because I figured that one human could only work in 1, MAYBE 2 windows in a 2 minute interval, but here we see up to 120 windows in a 2 minute interval.</a:t>
            </a:r>
          </a:p>
          <a:p>
            <a:endParaRPr lang="en-US" dirty="0"/>
          </a:p>
          <a:p>
            <a:r>
              <a:rPr lang="en-US" dirty="0"/>
              <a:t>Here you can see that this pattern happens in 2 clusters in the session. For the first few hours this pattern doesn’t happen, then suddenly this pattern is being clicked in up to 120 windows in a single minute. Then nothing again, then another cluster.</a:t>
            </a:r>
          </a:p>
          <a:p>
            <a:endParaRPr lang="en-US" dirty="0"/>
          </a:p>
          <a:p>
            <a:r>
              <a:rPr lang="en-US" dirty="0"/>
              <a:t>So this to me looks very clearly like bot behavior because not only are there many windows repeating the exact same sequence, but they all happen all at once in a small cluster of time. It would be very strange for 120 humans to all decide to click this pattern in just a few minute interval.</a:t>
            </a:r>
          </a:p>
          <a:p>
            <a:endParaRPr lang="en-US" dirty="0"/>
          </a:p>
          <a:p>
            <a:r>
              <a:rPr lang="en-US" dirty="0"/>
              <a:t>So next I said, okay, are there other patterns and what do they look like on this same graph?</a:t>
            </a:r>
          </a:p>
        </p:txBody>
      </p:sp>
      <p:sp>
        <p:nvSpPr>
          <p:cNvPr id="4" name="Slide Number Placeholder 3"/>
          <p:cNvSpPr>
            <a:spLocks noGrp="1"/>
          </p:cNvSpPr>
          <p:nvPr>
            <p:ph type="sldNum" sz="quarter" idx="5"/>
          </p:nvPr>
        </p:nvSpPr>
        <p:spPr/>
        <p:txBody>
          <a:bodyPr/>
          <a:lstStyle/>
          <a:p>
            <a:fld id="{9EDC5964-3162-43B5-B1EC-63C8D166D7D3}" type="slidenum">
              <a:rPr lang="en-US" smtClean="0"/>
              <a:pPr/>
              <a:t>15</a:t>
            </a:fld>
            <a:endParaRPr lang="en-US" dirty="0"/>
          </a:p>
        </p:txBody>
      </p:sp>
    </p:spTree>
    <p:extLst>
      <p:ext uri="{BB962C8B-B14F-4D97-AF65-F5344CB8AC3E}">
        <p14:creationId xmlns:p14="http://schemas.microsoft.com/office/powerpoint/2010/main" val="2682699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I went ahead and did the same thing for patterns of different lengths, not just 6. Here on the graph are the most prevalent patterns.</a:t>
            </a:r>
          </a:p>
          <a:p>
            <a:endParaRPr lang="en-US" dirty="0"/>
          </a:p>
          <a:p>
            <a:r>
              <a:rPr lang="en-US" dirty="0"/>
              <a:t>And you can see here that not only are the 6s in clusters, but all the patterns are clustered! Basically at the start, they are clicking one specific pattern with length 18 across 100 windows. Then they stop that and switch to another pattern, then stop that and switch to another. And you see they do this entire process twice. You can see it’s green, yellow, pink and blue, coral, yellow, green, pink blue and other blues, red, green, </a:t>
            </a:r>
            <a:r>
              <a:rPr lang="en-US" dirty="0" err="1"/>
              <a:t>torquise</a:t>
            </a:r>
            <a:r>
              <a:rPr lang="en-US" dirty="0"/>
              <a:t>, orange. Then they do this exact thing again.</a:t>
            </a:r>
          </a:p>
          <a:p>
            <a:endParaRPr lang="en-US" dirty="0"/>
          </a:p>
          <a:p>
            <a:r>
              <a:rPr lang="en-US" dirty="0"/>
              <a:t>So let’s say this was many humans. That would mean that at least 100 or 120 or so humans would have had to coordinate clicking the exact same thing in the exact same order at the exact same time frame.</a:t>
            </a:r>
          </a:p>
          <a:p>
            <a:endParaRPr lang="en-US" dirty="0"/>
          </a:p>
          <a:p>
            <a:r>
              <a:rPr lang="en-US" dirty="0">
                <a:highlight>
                  <a:srgbClr val="FFFF00"/>
                </a:highlight>
              </a:rPr>
              <a:t>Also every pattern is very similar. They all take place in Sales apps and they basically just go into the app, click a data item, click through all the pages of the item, then click “Done” without editing anything or spending much time on the item. They don’t do anything that would be captured by the data because the data can’t see things like copy and pasting or screenshotting. This might mean that the bot is scraping the data. Data scraping is when a bot gathers data from online onto a spreadsheet or some other location on their local machine. This is a common use of bots so it seems likely that that is what’s happening, but just to clarify, it’s not the only possibility and it would require more research in order to figure out exactly what’s going on.</a:t>
            </a:r>
          </a:p>
          <a:p>
            <a:endParaRPr lang="en-US" dirty="0">
              <a:highlight>
                <a:srgbClr val="FFFF00"/>
              </a:highlight>
            </a:endParaRPr>
          </a:p>
          <a:p>
            <a:endParaRPr lang="en-US" dirty="0">
              <a:highlight>
                <a:srgbClr val="FFFF00"/>
              </a:highlight>
            </a:endParaRPr>
          </a:p>
          <a:p>
            <a:endParaRPr lang="en-US" dirty="0">
              <a:highlight>
                <a:srgbClr val="FFFF00"/>
              </a:highlight>
            </a:endParaRPr>
          </a:p>
          <a:p>
            <a:endParaRPr lang="en-US" dirty="0"/>
          </a:p>
          <a:p>
            <a:r>
              <a:rPr lang="en-US" b="1" dirty="0"/>
              <a:t>ANDREW – FEEDBACK NOTES:</a:t>
            </a:r>
          </a:p>
          <a:p>
            <a:pPr marL="171450" indent="-171450">
              <a:buFont typeface="Arial" panose="020B0604020202020204" pitchFamily="34" charset="0"/>
              <a:buChar char="•"/>
            </a:pPr>
            <a:r>
              <a:rPr lang="en-US" b="0" dirty="0"/>
              <a:t>What are the total/max windows open in any one time interval? (Vasudha). Too many might actually be evidence </a:t>
            </a:r>
            <a:r>
              <a:rPr lang="en-US" b="0" i="1" dirty="0"/>
              <a:t>against</a:t>
            </a:r>
            <a:r>
              <a:rPr lang="en-US" b="0" i="0" dirty="0"/>
              <a:t> a bot, since one computer can’t possibly have that many windows open at once.</a:t>
            </a:r>
          </a:p>
          <a:p>
            <a:pPr marL="171450" indent="-171450">
              <a:buFont typeface="Arial" panose="020B0604020202020204" pitchFamily="34" charset="0"/>
              <a:buChar char="•"/>
            </a:pPr>
            <a:r>
              <a:rPr lang="en-US" b="0" i="0" dirty="0"/>
              <a:t>Find a session from a ”very busy” human user that still doesn’t look at a all like this, &amp; show it side by side (Akbar + Carolyn)</a:t>
            </a:r>
            <a:endParaRPr lang="en-US" b="0"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16</a:t>
            </a:fld>
            <a:endParaRPr lang="en-US" dirty="0"/>
          </a:p>
        </p:txBody>
      </p:sp>
    </p:spTree>
    <p:extLst>
      <p:ext uri="{BB962C8B-B14F-4D97-AF65-F5344CB8AC3E}">
        <p14:creationId xmlns:p14="http://schemas.microsoft.com/office/powerpoint/2010/main" val="1907085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Here’s what it looks like compared to a human user. A human only works in 1 window for the whole session, you can see that the patterns of clicks are not clustered. The human probably logged in, did some repetitive task for a while with maybe a couple interruptions, then did some sort of logging out sequence. Meanwhile the bot works in many windows at once and does repeated patterns.</a:t>
            </a:r>
          </a:p>
        </p:txBody>
      </p:sp>
      <p:sp>
        <p:nvSpPr>
          <p:cNvPr id="4" name="Slide Number Placeholder 3"/>
          <p:cNvSpPr>
            <a:spLocks noGrp="1"/>
          </p:cNvSpPr>
          <p:nvPr>
            <p:ph type="sldNum" sz="quarter" idx="5"/>
          </p:nvPr>
        </p:nvSpPr>
        <p:spPr/>
        <p:txBody>
          <a:bodyPr/>
          <a:lstStyle/>
          <a:p>
            <a:fld id="{9EDC5964-3162-43B5-B1EC-63C8D166D7D3}" type="slidenum">
              <a:rPr lang="en-US" smtClean="0"/>
              <a:pPr/>
              <a:t>17</a:t>
            </a:fld>
            <a:endParaRPr lang="en-US" dirty="0"/>
          </a:p>
        </p:txBody>
      </p:sp>
    </p:spTree>
    <p:extLst>
      <p:ext uri="{BB962C8B-B14F-4D97-AF65-F5344CB8AC3E}">
        <p14:creationId xmlns:p14="http://schemas.microsoft.com/office/powerpoint/2010/main" val="3492678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dirty="0"/>
              <a:t>So again just to reiterate, this can’t be 1 human because 1 human cannot rapidly switch between thousands of windows for 11 hours straight with no breaks, and it can’t be many humans because it’s implausible that at least 100 people coordinated clicking the exact same elements at the same time in such a systematic clustered way.</a:t>
            </a:r>
          </a:p>
          <a:p>
            <a:endParaRPr lang="en-US" b="1" dirty="0"/>
          </a:p>
          <a:p>
            <a:endParaRPr lang="en-US" b="1" dirty="0"/>
          </a:p>
          <a:p>
            <a:r>
              <a:rPr lang="en-US" b="1" dirty="0"/>
              <a:t>ANDREW – FEEDBACK NOTES:</a:t>
            </a:r>
          </a:p>
          <a:p>
            <a:pPr marL="171450" indent="-171450">
              <a:buFont typeface="Arial" panose="020B0604020202020204" pitchFamily="34" charset="0"/>
              <a:buChar char="•"/>
            </a:pPr>
            <a:r>
              <a:rPr lang="en-US" dirty="0"/>
              <a:t>If there aren’t any long breaks (say, 5+ minutes), that’s additional evidence it’s a bot (Mike)</a:t>
            </a:r>
          </a:p>
          <a:p>
            <a:pPr marL="628650" lvl="1" indent="-171450">
              <a:buFont typeface="Arial" panose="020B0604020202020204" pitchFamily="34" charset="0"/>
              <a:buChar char="•"/>
            </a:pPr>
            <a:r>
              <a:rPr lang="en-US" dirty="0"/>
              <a:t>This is true for our most-analyzed session; whether it’s true for other sessions probably depends on the thresholds used by your pattern-extraction function</a:t>
            </a:r>
          </a:p>
        </p:txBody>
      </p:sp>
      <p:sp>
        <p:nvSpPr>
          <p:cNvPr id="4" name="Slide Number Placeholder 3"/>
          <p:cNvSpPr>
            <a:spLocks noGrp="1"/>
          </p:cNvSpPr>
          <p:nvPr>
            <p:ph type="sldNum" sz="quarter" idx="5"/>
          </p:nvPr>
        </p:nvSpPr>
        <p:spPr/>
        <p:txBody>
          <a:bodyPr/>
          <a:lstStyle/>
          <a:p>
            <a:fld id="{9EDC5964-3162-43B5-B1EC-63C8D166D7D3}" type="slidenum">
              <a:rPr lang="en-US" smtClean="0"/>
              <a:pPr/>
              <a:t>18</a:t>
            </a:fld>
            <a:endParaRPr lang="en-US" dirty="0"/>
          </a:p>
        </p:txBody>
      </p:sp>
    </p:spTree>
    <p:extLst>
      <p:ext uri="{BB962C8B-B14F-4D97-AF65-F5344CB8AC3E}">
        <p14:creationId xmlns:p14="http://schemas.microsoft.com/office/powerpoint/2010/main" val="2092574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my key takeaways from this. Customers may be automating repetitive, tedious tasks in Fusion apps. And in this session at least, the bot may be data scraping, which may suggest that maybe customers aren’t solely using Fusion to store their data, maybe they also keep it somewhere else and maybe they need an easier and quicker way to download all their data to their local machine. Again this is merely speculation, it’s just one of many possibilities, but I just wanted to mention it to give you an idea of how these findings can inform design decisions.</a:t>
            </a:r>
          </a:p>
          <a:p>
            <a:endParaRPr lang="en-US" dirty="0"/>
          </a:p>
          <a:p>
            <a:r>
              <a:rPr lang="en-US" dirty="0"/>
              <a:t>Another takeaway is that repetition of frequent patterns in many windows is a potential indicator of bot behavior, and the Python function that I wrote to find all the patterns and graph them is useful in investigating other sessions for bot behavior!</a:t>
            </a:r>
          </a:p>
        </p:txBody>
      </p:sp>
      <p:sp>
        <p:nvSpPr>
          <p:cNvPr id="4" name="Slide Number Placeholder 3"/>
          <p:cNvSpPr>
            <a:spLocks noGrp="1"/>
          </p:cNvSpPr>
          <p:nvPr>
            <p:ph type="sldNum" sz="quarter" idx="5"/>
          </p:nvPr>
        </p:nvSpPr>
        <p:spPr/>
        <p:txBody>
          <a:bodyPr/>
          <a:lstStyle/>
          <a:p>
            <a:fld id="{9EDC5964-3162-43B5-B1EC-63C8D166D7D3}" type="slidenum">
              <a:rPr lang="en-US" smtClean="0"/>
              <a:pPr/>
              <a:t>19</a:t>
            </a:fld>
            <a:endParaRPr lang="en-US" dirty="0"/>
          </a:p>
        </p:txBody>
      </p:sp>
    </p:spTree>
    <p:extLst>
      <p:ext uri="{BB962C8B-B14F-4D97-AF65-F5344CB8AC3E}">
        <p14:creationId xmlns:p14="http://schemas.microsoft.com/office/powerpoint/2010/main" val="247891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The next steps in the project are to investigate whether bot behavior is similar within or across customers.</a:t>
            </a:r>
          </a:p>
          <a:p>
            <a:r>
              <a:rPr lang="en-US" b="0" dirty="0"/>
              <a:t>Also explore other types of bot behavior, for example I looked at the longest session which was 7 days and it turns out it only has 2 unique clicks, so for 7 days someone is clicking 2 things back and forth over and over, and it’s just basic clicks like clicking your own profile picture. This doesn’t seem as much like data scraping so there’s probably lots of different types of bots to investigate.</a:t>
            </a:r>
          </a:p>
          <a:p>
            <a:endParaRPr lang="en-US" b="0" dirty="0"/>
          </a:p>
          <a:p>
            <a:r>
              <a:rPr lang="en-US" b="0" dirty="0"/>
              <a:t>And lastly we want to understand why customers are automating these tasks using bots.</a:t>
            </a:r>
          </a:p>
          <a:p>
            <a:endParaRPr lang="en-US" b="1" dirty="0"/>
          </a:p>
          <a:p>
            <a:endParaRPr lang="en-US" b="1" dirty="0"/>
          </a:p>
          <a:p>
            <a:endParaRPr lang="en-US" b="1" dirty="0"/>
          </a:p>
          <a:p>
            <a:endParaRPr lang="en-US" b="1" dirty="0"/>
          </a:p>
          <a:p>
            <a:r>
              <a:rPr lang="en-US" b="1" dirty="0"/>
              <a:t>ANDREW – FEEDBACK NOTES:</a:t>
            </a:r>
          </a:p>
          <a:p>
            <a:pPr marL="171450" indent="-171450">
              <a:buFont typeface="Arial" panose="020B0604020202020204" pitchFamily="34" charset="0"/>
              <a:buChar char="•"/>
            </a:pPr>
            <a:r>
              <a:rPr lang="en-US" dirty="0"/>
              <a:t>Before this slide, estimate how widespread bots are – or at least the type of bot behavior you’ve closed analyzed. This slide might also contain a bullet like “find other types of bot behavior” (e.g., the 7-day session consisting of only 2 </a:t>
            </a:r>
            <a:r>
              <a:rPr lang="en-US" dirty="0" err="1"/>
              <a:t>click_codes</a:t>
            </a:r>
            <a:r>
              <a:rPr lang="en-US" dirty="0"/>
              <a:t>)</a:t>
            </a:r>
          </a:p>
          <a:p>
            <a:pPr marL="171450" indent="-171450">
              <a:buFont typeface="Arial" panose="020B0604020202020204" pitchFamily="34" charset="0"/>
              <a:buChar char="•"/>
            </a:pPr>
            <a:r>
              <a:rPr lang="en-US" dirty="0"/>
              <a:t>Looking at the spacing of clicks within the same pattern (Akbar). “I started doing this for one pattern in one session and there was something to it, but not absolutely clear” – or something like that which shows you’ve thought about it and started exploring it.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20</a:t>
            </a:fld>
            <a:endParaRPr lang="en-US" dirty="0"/>
          </a:p>
        </p:txBody>
      </p:sp>
    </p:spTree>
    <p:extLst>
      <p:ext uri="{BB962C8B-B14F-4D97-AF65-F5344CB8AC3E}">
        <p14:creationId xmlns:p14="http://schemas.microsoft.com/office/powerpoint/2010/main" val="1180742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project is a research project guided by research questions. They are: are bots using Fusion software? How can we reliably identify bot behavior and distinguish it from human behavior?</a:t>
            </a:r>
          </a:p>
          <a:p>
            <a:r>
              <a:rPr lang="en-US" dirty="0"/>
              <a:t>And we also want to find out, if there are bots, what are they doing, on which apps, and why?</a:t>
            </a:r>
          </a:p>
          <a:p>
            <a:endParaRPr lang="en-US" dirty="0"/>
          </a:p>
          <a:p>
            <a:pPr>
              <a:defRPr/>
            </a:pPr>
            <a:r>
              <a:rPr lang="en-US" b="1" dirty="0">
                <a:latin typeface="Oracle Sans Tab"/>
              </a:rPr>
              <a:t>Shorten this: </a:t>
            </a:r>
            <a:r>
              <a:rPr lang="en-US" dirty="0">
                <a:latin typeface="Oracle Sans Tab"/>
              </a:rPr>
              <a:t>So before I get into this I want to give you some context about bots. Bots have a negative connotation as people usually think they are used to hack into software systems and steal people’s data, and while that’s definitely true about some bots, not all bots are actually malicious. A bot could be a user who coded something to automate some task so that a human wouldn’t have to do it. A bot can be pretty much any kind of automated online process and actually, bots make up ALMOST 1/2 of all internet traffic.</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2014418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latin typeface="Helvetica Neue" panose="02000503000000020004" pitchFamily="2" charset="0"/>
              </a:rPr>
              <a:t>What I learned</a:t>
            </a:r>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I learned! So this summer I learned about exploratory data analysis, working with large datasets, UX research, and lots more technical stuff. But more specifically, I learned how to explain highly technical concepts to a non-technical audience. This is a really valuable skill because even the most talented data scientists, if they can’t explain their findings to a stakeholder who may not know very much about data science, their findings won’t have as much impact. I also learned about looking beyond the data, looking past the numbers, to understand the real human experience behind them. I think these are unique and valuable skills that I gained by being a Data Science Intern for Design which is such an interdisciplinary field.</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21</a:t>
            </a:fld>
            <a:endParaRPr lang="en-US" dirty="0"/>
          </a:p>
        </p:txBody>
      </p:sp>
    </p:spTree>
    <p:extLst>
      <p:ext uri="{BB962C8B-B14F-4D97-AF65-F5344CB8AC3E}">
        <p14:creationId xmlns:p14="http://schemas.microsoft.com/office/powerpoint/2010/main" val="906111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 thank you!</a:t>
            </a:r>
          </a:p>
        </p:txBody>
      </p:sp>
      <p:sp>
        <p:nvSpPr>
          <p:cNvPr id="4" name="Slide Number Placeholder 3"/>
          <p:cNvSpPr>
            <a:spLocks noGrp="1"/>
          </p:cNvSpPr>
          <p:nvPr>
            <p:ph type="sldNum" sz="quarter" idx="5"/>
          </p:nvPr>
        </p:nvSpPr>
        <p:spPr/>
        <p:txBody>
          <a:bodyPr/>
          <a:lstStyle/>
          <a:p>
            <a:fld id="{9EDC5964-3162-43B5-B1EC-63C8D166D7D3}" type="slidenum">
              <a:rPr lang="en-US" smtClean="0"/>
              <a:pPr/>
              <a:t>22</a:t>
            </a:fld>
            <a:endParaRPr lang="en-US" dirty="0"/>
          </a:p>
        </p:txBody>
      </p:sp>
    </p:spTree>
    <p:extLst>
      <p:ext uri="{BB962C8B-B14F-4D97-AF65-F5344CB8AC3E}">
        <p14:creationId xmlns:p14="http://schemas.microsoft.com/office/powerpoint/2010/main" val="3208927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that let’s get into clarity of purpose. My project has implications and uses for lots of departments at Oracle. For Design, detecting bot behavior is relevant because it provides insight about our users. If we think users are automating one or more specific tasks, frequently, in specific apps, that may be an opportunity to redesign that interface or create some automation software ourselves to make things easier for our users. Another thing is that when we do quantitative user research, bots may be skewing our results and we may not get an accurate picture of what human users experience when they use Fusion. So being able to pinpoint bot behavior would be useful.</a:t>
            </a:r>
          </a:p>
          <a:p>
            <a:endParaRPr lang="en-US" dirty="0"/>
          </a:p>
          <a:p>
            <a:r>
              <a:rPr lang="en-US" dirty="0"/>
              <a:t>For sales, I wrote here about many users using one account. This is because as I was doing this project I was looking at rapid clicking or many tasks being completed at the same time by supposedly one human. This could be bot behavior or sometimes it might be many people using one account. If that’s happening then that means that customer should be paying more and may be willing to pay more, so this can drive more sales.</a:t>
            </a:r>
          </a:p>
          <a:p>
            <a:endParaRPr lang="en-US" dirty="0"/>
          </a:p>
          <a:p>
            <a:r>
              <a:rPr lang="en-US" dirty="0"/>
              <a:t>And lastly being able to detect bots in user data is useful for security because as I mentioned, some bots are malicious and pose security threats.</a:t>
            </a:r>
          </a:p>
          <a:p>
            <a:endParaRPr lang="en-US" dirty="0"/>
          </a:p>
          <a:p>
            <a:endParaRPr lang="en-US" dirty="0"/>
          </a:p>
          <a:p>
            <a:endParaRPr lang="en-US" dirty="0"/>
          </a:p>
          <a:p>
            <a:endParaRPr lang="en-US" dirty="0"/>
          </a:p>
          <a:p>
            <a:r>
              <a:rPr lang="en-US" b="1" dirty="0"/>
              <a:t>ANDREW – FEEDBACK NOTES:</a:t>
            </a:r>
          </a:p>
          <a:p>
            <a:pPr marL="171450" indent="-171450">
              <a:buFont typeface="Arial" panose="020B0604020202020204" pitchFamily="34" charset="0"/>
              <a:buChar char="•"/>
            </a:pPr>
            <a:r>
              <a:rPr lang="en-US" dirty="0"/>
              <a:t>Keep the slide text as is – Vasudha, Lila, Angel, Manas all loved this is “great context-setting” </a:t>
            </a:r>
            <a:r>
              <a:rPr lang="en-US" dirty="0">
                <a:sym typeface="Wingdings" pitchFamily="2" charset="2"/>
              </a:rPr>
              <a:t></a:t>
            </a:r>
            <a:endParaRPr lang="en-US" dirty="0"/>
          </a:p>
          <a:p>
            <a:pPr marL="171450" indent="-171450">
              <a:buFont typeface="Arial" panose="020B0604020202020204" pitchFamily="34" charset="0"/>
              <a:buChar char="•"/>
            </a:pPr>
            <a:r>
              <a:rPr lang="en-US" dirty="0"/>
              <a:t>While discussing Point 2, say explicitly that 2+ users aren’t supposed to be sharing the same user ID – that’s now how Oracle sells our products.</a:t>
            </a:r>
          </a:p>
          <a:p>
            <a:pPr marL="171450" indent="-171450">
              <a:buFont typeface="Arial" panose="020B0604020202020204" pitchFamily="34" charset="0"/>
              <a:buChar char="•"/>
            </a:pPr>
            <a:r>
              <a:rPr lang="en-US" dirty="0"/>
              <a:t>Emphasize even more that 2/3 of internet traffic is bots – that’s crazy interesting! (Carolyn)</a:t>
            </a:r>
          </a:p>
        </p:txBody>
      </p:sp>
      <p:sp>
        <p:nvSpPr>
          <p:cNvPr id="4" name="Slide Number Placeholder 3"/>
          <p:cNvSpPr>
            <a:spLocks noGrp="1"/>
          </p:cNvSpPr>
          <p:nvPr>
            <p:ph type="sldNum" sz="quarter" idx="5"/>
          </p:nvPr>
        </p:nvSpPr>
        <p:spPr/>
        <p:txBody>
          <a:bodyPr/>
          <a:lstStyle/>
          <a:p>
            <a:fld id="{9EDC5964-3162-43B5-B1EC-63C8D166D7D3}" type="slidenum">
              <a:rPr lang="en-US" smtClean="0"/>
              <a:pPr/>
              <a:t>3</a:t>
            </a:fld>
            <a:endParaRPr lang="en-US" dirty="0"/>
          </a:p>
        </p:txBody>
      </p:sp>
    </p:spTree>
    <p:extLst>
      <p:ext uri="{BB962C8B-B14F-4D97-AF65-F5344CB8AC3E}">
        <p14:creationId xmlns:p14="http://schemas.microsoft.com/office/powerpoint/2010/main" val="153366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let me tell you about the data I’m working with. In my dataset, each row is one click with lots of features about it, including the time of the click, the app, which user and customer it was, and a lot more.</a:t>
            </a:r>
          </a:p>
          <a:p>
            <a:endParaRPr lang="en-US" dirty="0"/>
          </a:p>
          <a:p>
            <a:r>
              <a:rPr lang="en-US" dirty="0"/>
              <a:t>The data spans 1 week in September 2020. I’m using 2020 data because more recent data is collected in a more aggregated way that doesn’t suit the purposes of my project as well.</a:t>
            </a:r>
          </a:p>
          <a:p>
            <a:endParaRPr lang="en-US" dirty="0"/>
          </a:p>
          <a:p>
            <a:r>
              <a:rPr lang="en-US" dirty="0"/>
              <a:t>In the data there are 763 customers, which have 914,613 users.</a:t>
            </a:r>
          </a:p>
          <a:p>
            <a:endParaRPr lang="en-US" dirty="0"/>
          </a:p>
          <a:p>
            <a:r>
              <a:rPr lang="en-US" dirty="0"/>
              <a:t>The number of user sessions is 2 million 600 thousand, where a user session is basically one user sitting down, clicking for a while without any long breaks, and then stopping.</a:t>
            </a:r>
          </a:p>
          <a:p>
            <a:endParaRPr lang="en-US" dirty="0"/>
          </a:p>
          <a:p>
            <a:r>
              <a:rPr lang="en-US" dirty="0"/>
              <a:t>In total there are over 103 million user actions, or clicks, and each of these is 1 row in the dataset. </a:t>
            </a:r>
          </a:p>
          <a:p>
            <a:endParaRPr lang="en-US" dirty="0"/>
          </a:p>
          <a:p>
            <a:r>
              <a:rPr lang="en-US" b="1" dirty="0"/>
              <a:t>Explain diagram top down</a:t>
            </a:r>
          </a:p>
          <a:p>
            <a:endParaRPr lang="en-US" dirty="0"/>
          </a:p>
          <a:p>
            <a:endParaRPr lang="en-US" dirty="0"/>
          </a:p>
          <a:p>
            <a:endParaRPr lang="en-US" dirty="0"/>
          </a:p>
          <a:p>
            <a:endParaRPr lang="en-US" dirty="0"/>
          </a:p>
          <a:p>
            <a:endParaRPr lang="en-US" dirty="0"/>
          </a:p>
          <a:p>
            <a:endParaRPr lang="en-US" dirty="0"/>
          </a:p>
          <a:p>
            <a:r>
              <a:rPr lang="en-US" sz="2800" b="1" dirty="0"/>
              <a:t>ANDREW – FEEDBACK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dirty="0"/>
              <a:t>A session is one user </a:t>
            </a:r>
            <a:r>
              <a:rPr lang="en-US" sz="2800" b="1" dirty="0"/>
              <a:t>ID</a:t>
            </a:r>
            <a:r>
              <a:rPr lang="en-US" sz="2800" b="0" dirty="0"/>
              <a:t> using our software continuously in one sitting. It </a:t>
            </a:r>
            <a:r>
              <a:rPr lang="en-US" sz="2800" b="0" i="1" dirty="0"/>
              <a:t>should</a:t>
            </a:r>
            <a:r>
              <a:rPr lang="en-US" sz="2800" b="0" i="0" dirty="0"/>
              <a:t> be one user, but maybe it’s not!</a:t>
            </a:r>
            <a:endParaRPr lang="en-US" sz="28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b="0" dirty="0"/>
              <a:t>The reason we’re using older data: starting in 2021, we stopped getting raw ADF data. All we have now is slightly aggregated data in 5-minute increments, which means we can’t tell the order of the clicks within each 5-minute block. And knowing the order is crucial to distinguishing bots from humans. Still, as a side note, the new 2023 aggregated data validates our suspicion that there are bots: unlike the old raw data, it has non-hashed user IDs, some of which are called “RPA”, or “Robotic Process Automation”. So we KNOW new data has some bots; and we suspect the older data has some as well. And it’s in the older data where we can actually tell what bots might be doing. (Andrew)</a:t>
            </a:r>
          </a:p>
          <a:p>
            <a:pPr marL="171450" indent="-171450">
              <a:buFont typeface="Arial" panose="020B0604020202020204" pitchFamily="34" charset="0"/>
              <a:buChar char="•"/>
            </a:pPr>
            <a:r>
              <a:rPr lang="en-US" sz="2800" b="0" dirty="0" err="1"/>
              <a:t>Plz</a:t>
            </a:r>
            <a:r>
              <a:rPr lang="en-US" sz="2800" b="0" dirty="0"/>
              <a:t> fix the super-bright “</a:t>
            </a:r>
            <a:r>
              <a:rPr lang="en-US" sz="2800" b="0" dirty="0" err="1"/>
              <a:t>of”s</a:t>
            </a:r>
            <a:r>
              <a:rPr lang="en-US" sz="2800" b="0" dirty="0"/>
              <a:t> that stand out. Maybe color-code the relevant high outlier numbers in Redwood-red or Redwood-orange (all other numbers stay green) (Carolyn)</a:t>
            </a:r>
          </a:p>
          <a:p>
            <a:pPr marL="171450" indent="-171450">
              <a:buFont typeface="Arial" panose="020B0604020202020204" pitchFamily="34" charset="0"/>
              <a:buChar char="•"/>
            </a:pPr>
            <a:r>
              <a:rPr lang="en-US" sz="2800" b="0" dirty="0"/>
              <a:t>Separate this into two slides (or two columns like you had early on): the “boring” pure descriptor stats (the first 5), and the actual “shape of data” stats (the last 3) (Carolyn)</a:t>
            </a:r>
          </a:p>
          <a:p>
            <a:pPr marL="171450" indent="-171450">
              <a:buFont typeface="Arial" panose="020B0604020202020204" pitchFamily="34" charset="0"/>
              <a:buChar char="•"/>
            </a:pPr>
            <a:r>
              <a:rPr lang="en-US" sz="2800" b="0" dirty="0"/>
              <a:t>Indicate what proportion of sessions are outliers on your 3 measures of bot-like behavior (Lila)</a:t>
            </a:r>
          </a:p>
          <a:p>
            <a:pPr marL="171450" indent="-171450">
              <a:buFont typeface="Arial" panose="020B0604020202020204" pitchFamily="34" charset="0"/>
              <a:buChar char="•"/>
            </a:pPr>
            <a:r>
              <a:rPr lang="en-US" sz="2800" b="0" dirty="0"/>
              <a:t>Somewhere, show off your Python skills by pasting a screenshot of some cool code (maybe in the same slide that also shows a snippet of raw data) (Lila)</a:t>
            </a:r>
          </a:p>
          <a:p>
            <a:pPr marL="171450" indent="-171450">
              <a:buFont typeface="Arial" panose="020B0604020202020204" pitchFamily="34" charset="0"/>
              <a:buChar char="•"/>
            </a:pPr>
            <a:r>
              <a:rPr lang="en-US" sz="2800" b="0" dirty="0"/>
              <a:t>More visuals instead of stats/text would be great (</a:t>
            </a:r>
            <a:r>
              <a:rPr lang="en-US" sz="2800" b="0" dirty="0" err="1"/>
              <a:t>Shirsha</a:t>
            </a:r>
            <a:r>
              <a:rPr lang="en-US" sz="2800" b="0" dirty="0"/>
              <a:t> + Carolyn + others)</a:t>
            </a:r>
          </a:p>
          <a:p>
            <a:pPr marL="171450" indent="-171450">
              <a:buFont typeface="Arial" panose="020B0604020202020204" pitchFamily="34" charset="0"/>
              <a:buChar char="•"/>
            </a:pPr>
            <a:r>
              <a:rPr lang="en-US" sz="2800" b="0" dirty="0"/>
              <a:t>SHARE PERCENTAGE OF OUTLIERS</a:t>
            </a:r>
          </a:p>
        </p:txBody>
      </p:sp>
      <p:sp>
        <p:nvSpPr>
          <p:cNvPr id="4" name="Slide Number Placeholder 3"/>
          <p:cNvSpPr>
            <a:spLocks noGrp="1"/>
          </p:cNvSpPr>
          <p:nvPr>
            <p:ph type="sldNum" sz="quarter" idx="5"/>
          </p:nvPr>
        </p:nvSpPr>
        <p:spPr/>
        <p:txBody>
          <a:bodyPr/>
          <a:lstStyle/>
          <a:p>
            <a:fld id="{9EDC5964-3162-43B5-B1EC-63C8D166D7D3}" type="slidenum">
              <a:rPr lang="en-US" smtClean="0"/>
              <a:pPr/>
              <a:t>4</a:t>
            </a:fld>
            <a:endParaRPr lang="en-US" dirty="0"/>
          </a:p>
        </p:txBody>
      </p:sp>
    </p:spTree>
    <p:extLst>
      <p:ext uri="{BB962C8B-B14F-4D97-AF65-F5344CB8AC3E}">
        <p14:creationId xmlns:p14="http://schemas.microsoft.com/office/powerpoint/2010/main" val="421198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understanding of my dataset, here’s basically what the data collection looks like. At the top I have a user interacting with the UI, and at the bottom I have a click log. A user clicks something and then a new row shows up in the data which shows the time they clicked, what UI element was clicked, who clicked it, etc.</a:t>
            </a:r>
          </a:p>
        </p:txBody>
      </p:sp>
      <p:sp>
        <p:nvSpPr>
          <p:cNvPr id="4" name="Slide Number Placeholder 3"/>
          <p:cNvSpPr>
            <a:spLocks noGrp="1"/>
          </p:cNvSpPr>
          <p:nvPr>
            <p:ph type="sldNum" sz="quarter" idx="5"/>
          </p:nvPr>
        </p:nvSpPr>
        <p:spPr/>
        <p:txBody>
          <a:bodyPr/>
          <a:lstStyle/>
          <a:p>
            <a:fld id="{9EDC5964-3162-43B5-B1EC-63C8D166D7D3}" type="slidenum">
              <a:rPr lang="en-US" smtClean="0"/>
              <a:pPr/>
              <a:t>5</a:t>
            </a:fld>
            <a:endParaRPr lang="en-US" dirty="0"/>
          </a:p>
        </p:txBody>
      </p:sp>
    </p:spTree>
    <p:extLst>
      <p:ext uri="{BB962C8B-B14F-4D97-AF65-F5344CB8AC3E}">
        <p14:creationId xmlns:p14="http://schemas.microsoft.com/office/powerpoint/2010/main" val="261630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I’ll get into three metrics from the dataset that I investigated further because I thought they might lead me to find bots.</a:t>
            </a:r>
          </a:p>
          <a:p>
            <a:endParaRPr lang="en-US" dirty="0"/>
          </a:p>
          <a:p>
            <a:r>
              <a:rPr lang="en-US" dirty="0"/>
              <a:t>The first is if there is an abnormal amount of browser windows being clicked in a session.</a:t>
            </a:r>
          </a:p>
          <a:p>
            <a:r>
              <a:rPr lang="en-US" dirty="0"/>
              <a:t>Second is if the session duration is abnormally long.</a:t>
            </a:r>
          </a:p>
          <a:p>
            <a:r>
              <a:rPr lang="en-US" dirty="0"/>
              <a:t>Last is if the session contains rapid clicking.</a:t>
            </a:r>
          </a:p>
          <a:p>
            <a:endParaRPr lang="en-US" dirty="0"/>
          </a:p>
          <a:p>
            <a:r>
              <a:rPr lang="en-US" dirty="0"/>
              <a:t>So next I’ll show you what I considered “abnormal” and what the data looks like for these metrics.</a:t>
            </a:r>
          </a:p>
        </p:txBody>
      </p:sp>
      <p:sp>
        <p:nvSpPr>
          <p:cNvPr id="4" name="Slide Number Placeholder 3"/>
          <p:cNvSpPr>
            <a:spLocks noGrp="1"/>
          </p:cNvSpPr>
          <p:nvPr>
            <p:ph type="sldNum" sz="quarter" idx="5"/>
          </p:nvPr>
        </p:nvSpPr>
        <p:spPr/>
        <p:txBody>
          <a:bodyPr/>
          <a:lstStyle/>
          <a:p>
            <a:fld id="{9EDC5964-3162-43B5-B1EC-63C8D166D7D3}" type="slidenum">
              <a:rPr lang="en-US" smtClean="0"/>
              <a:pPr/>
              <a:t>6</a:t>
            </a:fld>
            <a:endParaRPr lang="en-US" dirty="0"/>
          </a:p>
        </p:txBody>
      </p:sp>
    </p:spTree>
    <p:extLst>
      <p:ext uri="{BB962C8B-B14F-4D97-AF65-F5344CB8AC3E}">
        <p14:creationId xmlns:p14="http://schemas.microsoft.com/office/powerpoint/2010/main" val="3013175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I’ll get into three metrics from the dataset that I investigated further because I thought they might lead me to find bots.</a:t>
            </a:r>
          </a:p>
          <a:p>
            <a:endParaRPr lang="en-US" dirty="0"/>
          </a:p>
          <a:p>
            <a:r>
              <a:rPr lang="en-US" dirty="0"/>
              <a:t>The first is if there is an abnormal amount of browser windows being clicked in a session.</a:t>
            </a:r>
          </a:p>
          <a:p>
            <a:r>
              <a:rPr lang="en-US" dirty="0"/>
              <a:t>Second is if the session duration is abnormally long.</a:t>
            </a:r>
          </a:p>
          <a:p>
            <a:r>
              <a:rPr lang="en-US" dirty="0"/>
              <a:t>Last is if the session contains rapid clicking.</a:t>
            </a:r>
          </a:p>
          <a:p>
            <a:endParaRPr lang="en-US" dirty="0"/>
          </a:p>
          <a:p>
            <a:r>
              <a:rPr lang="en-US" dirty="0"/>
              <a:t>So next I’ll show you what I considered “abnormal” and what the data looks like for these metrics.</a:t>
            </a:r>
          </a:p>
        </p:txBody>
      </p:sp>
      <p:sp>
        <p:nvSpPr>
          <p:cNvPr id="4" name="Slide Number Placeholder 3"/>
          <p:cNvSpPr>
            <a:spLocks noGrp="1"/>
          </p:cNvSpPr>
          <p:nvPr>
            <p:ph type="sldNum" sz="quarter" idx="5"/>
          </p:nvPr>
        </p:nvSpPr>
        <p:spPr/>
        <p:txBody>
          <a:bodyPr/>
          <a:lstStyle/>
          <a:p>
            <a:fld id="{9EDC5964-3162-43B5-B1EC-63C8D166D7D3}" type="slidenum">
              <a:rPr lang="en-US" smtClean="0"/>
              <a:pPr/>
              <a:t>8</a:t>
            </a:fld>
            <a:endParaRPr lang="en-US" dirty="0"/>
          </a:p>
        </p:txBody>
      </p:sp>
    </p:spTree>
    <p:extLst>
      <p:ext uri="{BB962C8B-B14F-4D97-AF65-F5344CB8AC3E}">
        <p14:creationId xmlns:p14="http://schemas.microsoft.com/office/powerpoint/2010/main" val="3594982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So looking at that first metric, number of windows. As you can see in this boxplot, most sessions have 1-3 windows in the session, but we also see some extreme outliers, the maximum being 40,975 windows in one session. I don’t know about you all, but I’ve never had 40,000 different windows open in one session of using my laptop.</a:t>
            </a:r>
          </a:p>
          <a:p>
            <a:endParaRPr lang="en-US" sz="2800" b="0" dirty="0"/>
          </a:p>
          <a:p>
            <a:r>
              <a:rPr lang="en-US" sz="2800" b="0" dirty="0"/>
              <a:t>10% of sessions are outliers in terms of number of windows.</a:t>
            </a:r>
          </a:p>
        </p:txBody>
      </p:sp>
      <p:sp>
        <p:nvSpPr>
          <p:cNvPr id="4" name="Slide Number Placeholder 3"/>
          <p:cNvSpPr>
            <a:spLocks noGrp="1"/>
          </p:cNvSpPr>
          <p:nvPr>
            <p:ph type="sldNum" sz="quarter" idx="5"/>
          </p:nvPr>
        </p:nvSpPr>
        <p:spPr/>
        <p:txBody>
          <a:bodyPr/>
          <a:lstStyle/>
          <a:p>
            <a:fld id="{9EDC5964-3162-43B5-B1EC-63C8D166D7D3}" type="slidenum">
              <a:rPr lang="en-US" smtClean="0"/>
              <a:pPr/>
              <a:t>9</a:t>
            </a:fld>
            <a:endParaRPr lang="en-US" dirty="0"/>
          </a:p>
        </p:txBody>
      </p:sp>
    </p:spTree>
    <p:extLst>
      <p:ext uri="{BB962C8B-B14F-4D97-AF65-F5344CB8AC3E}">
        <p14:creationId xmlns:p14="http://schemas.microsoft.com/office/powerpoint/2010/main" val="2310719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dirty="0"/>
              <a:t>The next metric is session duration. Most sessions are 1-27 minutes long but some are as short as 0 seconds or as long as 7 days. </a:t>
            </a:r>
          </a:p>
          <a:p>
            <a:r>
              <a:rPr lang="en-US" sz="2800" b="0" dirty="0"/>
              <a:t>0.2% of sessions are longer than 8 hours long, which is a threshold I chose because it’s the length of a typical workday.</a:t>
            </a:r>
          </a:p>
        </p:txBody>
      </p:sp>
      <p:sp>
        <p:nvSpPr>
          <p:cNvPr id="4" name="Slide Number Placeholder 3"/>
          <p:cNvSpPr>
            <a:spLocks noGrp="1"/>
          </p:cNvSpPr>
          <p:nvPr>
            <p:ph type="sldNum" sz="quarter" idx="5"/>
          </p:nvPr>
        </p:nvSpPr>
        <p:spPr/>
        <p:txBody>
          <a:bodyPr/>
          <a:lstStyle/>
          <a:p>
            <a:fld id="{9EDC5964-3162-43B5-B1EC-63C8D166D7D3}" type="slidenum">
              <a:rPr lang="en-US" smtClean="0"/>
              <a:pPr/>
              <a:t>10</a:t>
            </a:fld>
            <a:endParaRPr lang="en-US" dirty="0"/>
          </a:p>
        </p:txBody>
      </p:sp>
    </p:spTree>
    <p:extLst>
      <p:ext uri="{BB962C8B-B14F-4D97-AF65-F5344CB8AC3E}">
        <p14:creationId xmlns:p14="http://schemas.microsoft.com/office/powerpoint/2010/main" val="163987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2021,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2021,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2021,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57"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2021,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749" r:id="rId43"/>
    <p:sldLayoutId id="2147483908" r:id="rId44"/>
    <p:sldLayoutId id="2147483751" r:id="rId45"/>
    <p:sldLayoutId id="2147483945" r:id="rId46"/>
    <p:sldLayoutId id="2147483752" r:id="rId47"/>
    <p:sldLayoutId id="2147483912" r:id="rId48"/>
    <p:sldLayoutId id="2147483763" r:id="rId49"/>
    <p:sldLayoutId id="2147483943" r:id="rId50"/>
    <p:sldLayoutId id="2147483744" r:id="rId51"/>
    <p:sldLayoutId id="2147483944" r:id="rId52"/>
    <p:sldLayoutId id="2147483742" r:id="rId53"/>
    <p:sldLayoutId id="2147483972" r:id="rId54"/>
    <p:sldLayoutId id="2147483973"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p:txBody>
          <a:bodyPr/>
          <a:lstStyle/>
          <a:p>
            <a:r>
              <a:rPr lang="en-US" dirty="0"/>
              <a:t>Analyzing user click log data to detect robotic process automation</a:t>
            </a:r>
          </a:p>
        </p:txBody>
      </p:sp>
      <p:sp>
        <p:nvSpPr>
          <p:cNvPr id="7" name="Text Placeholder 6">
            <a:extLst>
              <a:ext uri="{FF2B5EF4-FFF2-40B4-BE49-F238E27FC236}">
                <a16:creationId xmlns:a16="http://schemas.microsoft.com/office/drawing/2014/main" id="{4EC95E84-D0A4-D20B-28A5-522EAA3BF05B}"/>
              </a:ext>
            </a:extLst>
          </p:cNvPr>
          <p:cNvSpPr>
            <a:spLocks noGrp="1"/>
          </p:cNvSpPr>
          <p:nvPr>
            <p:ph type="body" sz="quarter" idx="37"/>
          </p:nvPr>
        </p:nvSpPr>
        <p:spPr/>
        <p:txBody>
          <a:bodyPr/>
          <a:lstStyle/>
          <a:p>
            <a:r>
              <a:rPr lang="en-US" dirty="0"/>
              <a:t>Andrea Lopez</a:t>
            </a:r>
          </a:p>
        </p:txBody>
      </p:sp>
      <p:sp>
        <p:nvSpPr>
          <p:cNvPr id="5" name="Text Placeholder 4">
            <a:extLst>
              <a:ext uri="{FF2B5EF4-FFF2-40B4-BE49-F238E27FC236}">
                <a16:creationId xmlns:a16="http://schemas.microsoft.com/office/drawing/2014/main" id="{1649BD66-9B84-4A91-B017-D97CC57913A0}"/>
              </a:ext>
            </a:extLst>
          </p:cNvPr>
          <p:cNvSpPr>
            <a:spLocks noGrp="1"/>
          </p:cNvSpPr>
          <p:nvPr>
            <p:ph type="body" sz="quarter" idx="36"/>
          </p:nvPr>
        </p:nvSpPr>
        <p:spPr/>
        <p:txBody>
          <a:bodyPr/>
          <a:lstStyle/>
          <a:p>
            <a:r>
              <a:rPr lang="en-US" dirty="0"/>
              <a:t>Mentors: Andrew Galperin, Ping Mamiya</a:t>
            </a:r>
          </a:p>
        </p:txBody>
      </p:sp>
      <p:sp>
        <p:nvSpPr>
          <p:cNvPr id="3" name="Slide Number Placeholder 2">
            <a:extLst>
              <a:ext uri="{FF2B5EF4-FFF2-40B4-BE49-F238E27FC236}">
                <a16:creationId xmlns:a16="http://schemas.microsoft.com/office/drawing/2014/main" id="{A4320E28-4546-4841-BAEE-23DC1063A509}"/>
              </a:ext>
            </a:extLst>
          </p:cNvPr>
          <p:cNvSpPr>
            <a:spLocks noGrp="1"/>
          </p:cNvSpPr>
          <p:nvPr>
            <p:ph type="sldNum" sz="quarter" idx="40"/>
          </p:nvPr>
        </p:nvSpPr>
        <p:spPr/>
        <p:txBody>
          <a:bodyPr/>
          <a:lstStyle/>
          <a:p>
            <a:fld id="{345D60D9-5372-5F40-9443-0F9AE5BDC3C8}" type="slidenum">
              <a:rPr lang="en-US" smtClean="0"/>
              <a:pPr/>
              <a:t>1</a:t>
            </a:fld>
            <a:endParaRPr lang="en-US" dirty="0"/>
          </a:p>
        </p:txBody>
      </p:sp>
      <p:pic>
        <p:nvPicPr>
          <p:cNvPr id="10" name="Picture 9">
            <a:extLst>
              <a:ext uri="{FF2B5EF4-FFF2-40B4-BE49-F238E27FC236}">
                <a16:creationId xmlns:a16="http://schemas.microsoft.com/office/drawing/2014/main" id="{8D4538E7-11B1-F7C9-40D8-92D3F5E2F86B}"/>
              </a:ext>
            </a:extLst>
          </p:cNvPr>
          <p:cNvPicPr>
            <a:picLocks noChangeAspect="1"/>
          </p:cNvPicPr>
          <p:nvPr/>
        </p:nvPicPr>
        <p:blipFill rotWithShape="1">
          <a:blip r:embed="rId3">
            <a:extLst>
              <a:ext uri="{28A0092B-C50C-407E-A947-70E740481C1C}">
                <a14:useLocalDpi xmlns:a14="http://schemas.microsoft.com/office/drawing/2010/main" val="0"/>
              </a:ext>
            </a:extLst>
          </a:blip>
          <a:srcRect l="25427" t="2096"/>
          <a:stretch/>
        </p:blipFill>
        <p:spPr>
          <a:xfrm>
            <a:off x="5798075" y="-1650"/>
            <a:ext cx="6393925" cy="6859650"/>
          </a:xfrm>
          <a:prstGeom prst="rect">
            <a:avLst/>
          </a:prstGeom>
        </p:spPr>
      </p:pic>
    </p:spTree>
    <p:extLst>
      <p:ext uri="{BB962C8B-B14F-4D97-AF65-F5344CB8AC3E}">
        <p14:creationId xmlns:p14="http://schemas.microsoft.com/office/powerpoint/2010/main" val="39875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E7D562-C92A-62A8-3DC7-53E7E4D35953}"/>
              </a:ext>
            </a:extLst>
          </p:cNvPr>
          <p:cNvSpPr>
            <a:spLocks noGrp="1"/>
          </p:cNvSpPr>
          <p:nvPr>
            <p:ph type="sldNum" sz="quarter" idx="12"/>
          </p:nvPr>
        </p:nvSpPr>
        <p:spPr/>
        <p:txBody>
          <a:bodyPr/>
          <a:lstStyle/>
          <a:p>
            <a:fld id="{345D60D9-5372-5F40-9443-0F9AE5BDC3C8}" type="slidenum">
              <a:rPr lang="en-US" smtClean="0"/>
              <a:pPr/>
              <a:t>10</a:t>
            </a:fld>
            <a:endParaRPr lang="en-US" dirty="0"/>
          </a:p>
        </p:txBody>
      </p:sp>
      <p:sp>
        <p:nvSpPr>
          <p:cNvPr id="3" name="Title 2">
            <a:extLst>
              <a:ext uri="{FF2B5EF4-FFF2-40B4-BE49-F238E27FC236}">
                <a16:creationId xmlns:a16="http://schemas.microsoft.com/office/drawing/2014/main" id="{2CB2173B-3745-6529-A850-19F060F765C9}"/>
              </a:ext>
            </a:extLst>
          </p:cNvPr>
          <p:cNvSpPr>
            <a:spLocks noGrp="1"/>
          </p:cNvSpPr>
          <p:nvPr>
            <p:ph type="title" idx="4294967295"/>
          </p:nvPr>
        </p:nvSpPr>
        <p:spPr>
          <a:xfrm>
            <a:off x="865682" y="349603"/>
            <a:ext cx="10671175" cy="473075"/>
          </a:xfrm>
        </p:spPr>
        <p:txBody>
          <a:bodyPr/>
          <a:lstStyle/>
          <a:p>
            <a:r>
              <a:rPr lang="en-US" dirty="0"/>
              <a:t>Shape of Data</a:t>
            </a:r>
          </a:p>
        </p:txBody>
      </p:sp>
      <p:pic>
        <p:nvPicPr>
          <p:cNvPr id="22" name="Picture 21">
            <a:extLst>
              <a:ext uri="{FF2B5EF4-FFF2-40B4-BE49-F238E27FC236}">
                <a16:creationId xmlns:a16="http://schemas.microsoft.com/office/drawing/2014/main" id="{6DAA871E-7B24-F4FE-43B8-8C694B5C7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8" y="2430322"/>
            <a:ext cx="11785062" cy="3294156"/>
          </a:xfrm>
          <a:prstGeom prst="rect">
            <a:avLst/>
          </a:prstGeom>
        </p:spPr>
      </p:pic>
      <p:sp>
        <p:nvSpPr>
          <p:cNvPr id="36" name="TextBox 35">
            <a:extLst>
              <a:ext uri="{FF2B5EF4-FFF2-40B4-BE49-F238E27FC236}">
                <a16:creationId xmlns:a16="http://schemas.microsoft.com/office/drawing/2014/main" id="{E3F975B9-A09E-8C77-BCAF-E147044D07CF}"/>
              </a:ext>
            </a:extLst>
          </p:cNvPr>
          <p:cNvSpPr txBox="1"/>
          <p:nvPr/>
        </p:nvSpPr>
        <p:spPr>
          <a:xfrm>
            <a:off x="5533460" y="5789061"/>
            <a:ext cx="1784463" cy="246221"/>
          </a:xfrm>
          <a:prstGeom prst="rect">
            <a:avLst/>
          </a:prstGeom>
          <a:noFill/>
        </p:spPr>
        <p:txBody>
          <a:bodyPr wrap="none" rtlCol="0">
            <a:spAutoFit/>
          </a:bodyPr>
          <a:lstStyle/>
          <a:p>
            <a:r>
              <a:rPr lang="en-US" sz="1000" dirty="0"/>
              <a:t>Duration (logarithmic scale)</a:t>
            </a:r>
          </a:p>
        </p:txBody>
      </p:sp>
      <p:sp>
        <p:nvSpPr>
          <p:cNvPr id="7" name="Rectangle 6">
            <a:extLst>
              <a:ext uri="{FF2B5EF4-FFF2-40B4-BE49-F238E27FC236}">
                <a16:creationId xmlns:a16="http://schemas.microsoft.com/office/drawing/2014/main" id="{223EA9F6-4801-B730-6BBA-B49B5C8CFF8E}"/>
              </a:ext>
            </a:extLst>
          </p:cNvPr>
          <p:cNvSpPr/>
          <p:nvPr/>
        </p:nvSpPr>
        <p:spPr>
          <a:xfrm>
            <a:off x="11002297" y="6135329"/>
            <a:ext cx="943897" cy="72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bg1"/>
              </a:solidFill>
            </a:endParaRPr>
          </a:p>
        </p:txBody>
      </p:sp>
      <p:sp>
        <p:nvSpPr>
          <p:cNvPr id="4" name="Text Placeholder 6">
            <a:extLst>
              <a:ext uri="{FF2B5EF4-FFF2-40B4-BE49-F238E27FC236}">
                <a16:creationId xmlns:a16="http://schemas.microsoft.com/office/drawing/2014/main" id="{F05313B2-8F15-866F-A6AE-02C99BDFC2D3}"/>
              </a:ext>
            </a:extLst>
          </p:cNvPr>
          <p:cNvSpPr txBox="1">
            <a:spLocks/>
          </p:cNvSpPr>
          <p:nvPr/>
        </p:nvSpPr>
        <p:spPr>
          <a:xfrm>
            <a:off x="858807" y="1474972"/>
            <a:ext cx="5237193" cy="802437"/>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mj-lt"/>
              <a:buNone/>
            </a:pPr>
            <a:r>
              <a:rPr lang="en-US" sz="2400" b="1" dirty="0">
                <a:solidFill>
                  <a:schemeClr val="tx2">
                    <a:lumMod val="75000"/>
                    <a:lumOff val="25000"/>
                  </a:schemeClr>
                </a:solidFill>
              </a:rPr>
              <a:t>Duration</a:t>
            </a:r>
            <a:r>
              <a:rPr lang="en-US" sz="2400" b="1" i="1" dirty="0">
                <a:solidFill>
                  <a:schemeClr val="tx2">
                    <a:lumMod val="75000"/>
                    <a:lumOff val="25000"/>
                  </a:schemeClr>
                </a:solidFill>
              </a:rPr>
              <a:t> per</a:t>
            </a:r>
            <a:r>
              <a:rPr lang="en-US" sz="2400" b="1" dirty="0">
                <a:solidFill>
                  <a:schemeClr val="tx2">
                    <a:lumMod val="75000"/>
                    <a:lumOff val="25000"/>
                  </a:schemeClr>
                </a:solidFill>
              </a:rPr>
              <a:t> </a:t>
            </a:r>
            <a:r>
              <a:rPr lang="en-US" sz="2400" b="1" i="1" dirty="0">
                <a:solidFill>
                  <a:schemeClr val="tx2">
                    <a:lumMod val="75000"/>
                    <a:lumOff val="25000"/>
                  </a:schemeClr>
                </a:solidFill>
              </a:rPr>
              <a:t>session</a:t>
            </a:r>
          </a:p>
        </p:txBody>
      </p:sp>
    </p:spTree>
    <p:extLst>
      <p:ext uri="{BB962C8B-B14F-4D97-AF65-F5344CB8AC3E}">
        <p14:creationId xmlns:p14="http://schemas.microsoft.com/office/powerpoint/2010/main" val="333651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858E23A-41C8-127B-A8AC-2D7FF51CE0BA}"/>
              </a:ext>
            </a:extLst>
          </p:cNvPr>
          <p:cNvSpPr>
            <a:spLocks noGrp="1"/>
          </p:cNvSpPr>
          <p:nvPr>
            <p:ph type="title"/>
          </p:nvPr>
        </p:nvSpPr>
        <p:spPr/>
        <p:txBody>
          <a:bodyPr/>
          <a:lstStyle/>
          <a:p>
            <a:r>
              <a:rPr lang="en-US" dirty="0"/>
              <a:t>Findings</a:t>
            </a:r>
          </a:p>
        </p:txBody>
      </p:sp>
      <p:sp>
        <p:nvSpPr>
          <p:cNvPr id="6" name="Slide Number Placeholder 5">
            <a:extLst>
              <a:ext uri="{FF2B5EF4-FFF2-40B4-BE49-F238E27FC236}">
                <a16:creationId xmlns:a16="http://schemas.microsoft.com/office/drawing/2014/main" id="{FE1F0387-B10C-9570-3E76-37955B95AECF}"/>
              </a:ext>
            </a:extLst>
          </p:cNvPr>
          <p:cNvSpPr>
            <a:spLocks noGrp="1"/>
          </p:cNvSpPr>
          <p:nvPr>
            <p:ph type="sldNum" sz="quarter" idx="40"/>
          </p:nvPr>
        </p:nvSpPr>
        <p:spPr/>
        <p:txBody>
          <a:bodyPr/>
          <a:lstStyle/>
          <a:p>
            <a:fld id="{345D60D9-5372-5F40-9443-0F9AE5BDC3C8}" type="slidenum">
              <a:rPr lang="en-US" smtClean="0"/>
              <a:pPr/>
              <a:t>11</a:t>
            </a:fld>
            <a:endParaRPr lang="en-US" dirty="0"/>
          </a:p>
        </p:txBody>
      </p:sp>
      <p:pic>
        <p:nvPicPr>
          <p:cNvPr id="2" name="Picture 1">
            <a:extLst>
              <a:ext uri="{FF2B5EF4-FFF2-40B4-BE49-F238E27FC236}">
                <a16:creationId xmlns:a16="http://schemas.microsoft.com/office/drawing/2014/main" id="{FC9BDB08-7DA0-5E9E-E385-E1AFC2A94DFB}"/>
              </a:ext>
            </a:extLst>
          </p:cNvPr>
          <p:cNvPicPr>
            <a:picLocks noChangeAspect="1"/>
          </p:cNvPicPr>
          <p:nvPr/>
        </p:nvPicPr>
        <p:blipFill rotWithShape="1">
          <a:blip r:embed="rId3">
            <a:extLst>
              <a:ext uri="{28A0092B-C50C-407E-A947-70E740481C1C}">
                <a14:useLocalDpi xmlns:a14="http://schemas.microsoft.com/office/drawing/2010/main" val="0"/>
              </a:ext>
            </a:extLst>
          </a:blip>
          <a:srcRect l="25427" t="2096"/>
          <a:stretch/>
        </p:blipFill>
        <p:spPr>
          <a:xfrm>
            <a:off x="5791200" y="-1650"/>
            <a:ext cx="6393925" cy="6859650"/>
          </a:xfrm>
          <a:prstGeom prst="rect">
            <a:avLst/>
          </a:prstGeom>
        </p:spPr>
      </p:pic>
    </p:spTree>
    <p:extLst>
      <p:ext uri="{BB962C8B-B14F-4D97-AF65-F5344CB8AC3E}">
        <p14:creationId xmlns:p14="http://schemas.microsoft.com/office/powerpoint/2010/main" val="323617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0F519-C141-AA4E-4EE8-1CE6B288B63C}"/>
              </a:ext>
            </a:extLst>
          </p:cNvPr>
          <p:cNvSpPr>
            <a:spLocks noGrp="1"/>
          </p:cNvSpPr>
          <p:nvPr>
            <p:ph type="dt" sz="half" idx="10"/>
          </p:nvPr>
        </p:nvSpPr>
        <p:spPr/>
        <p:txBody>
          <a:bodyPr/>
          <a:lstStyle/>
          <a:p>
            <a:r>
              <a:rPr lang="en-US" dirty="0"/>
              <a:t>[Date]</a:t>
            </a:r>
          </a:p>
        </p:txBody>
      </p:sp>
      <p:sp>
        <p:nvSpPr>
          <p:cNvPr id="3" name="Footer Placeholder 2">
            <a:extLst>
              <a:ext uri="{FF2B5EF4-FFF2-40B4-BE49-F238E27FC236}">
                <a16:creationId xmlns:a16="http://schemas.microsoft.com/office/drawing/2014/main" id="{9D20EB37-05FF-C479-6DDB-F3F9C40DB206}"/>
              </a:ext>
            </a:extLst>
          </p:cNvPr>
          <p:cNvSpPr>
            <a:spLocks noGrp="1"/>
          </p:cNvSpPr>
          <p:nvPr>
            <p:ph type="ftr" sz="quarter" idx="11"/>
          </p:nvPr>
        </p:nvSpPr>
        <p:spPr/>
        <p:txBody>
          <a:bodyPr/>
          <a:lstStyle/>
          <a:p>
            <a:r>
              <a:rPr lang="en-US"/>
              <a:t>Copyright © 2021,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1608BB2E-DB16-3B2E-F856-385F8A6417C5}"/>
              </a:ext>
            </a:extLst>
          </p:cNvPr>
          <p:cNvSpPr>
            <a:spLocks noGrp="1"/>
          </p:cNvSpPr>
          <p:nvPr>
            <p:ph type="sldNum" sz="quarter" idx="12"/>
          </p:nvPr>
        </p:nvSpPr>
        <p:spPr/>
        <p:txBody>
          <a:bodyPr/>
          <a:lstStyle/>
          <a:p>
            <a:fld id="{345D60D9-5372-5F40-9443-0F9AE5BDC3C8}" type="slidenum">
              <a:rPr lang="en-US" smtClean="0"/>
              <a:pPr/>
              <a:t>12</a:t>
            </a:fld>
            <a:endParaRPr lang="en-US" dirty="0"/>
          </a:p>
        </p:txBody>
      </p:sp>
      <p:sp>
        <p:nvSpPr>
          <p:cNvPr id="8" name="TextBox 7">
            <a:extLst>
              <a:ext uri="{FF2B5EF4-FFF2-40B4-BE49-F238E27FC236}">
                <a16:creationId xmlns:a16="http://schemas.microsoft.com/office/drawing/2014/main" id="{D068C828-C4A5-A3BB-7C46-FC51AF64F06C}"/>
              </a:ext>
            </a:extLst>
          </p:cNvPr>
          <p:cNvSpPr txBox="1"/>
          <p:nvPr/>
        </p:nvSpPr>
        <p:spPr>
          <a:xfrm>
            <a:off x="2745790" y="2805752"/>
            <a:ext cx="6700420" cy="1246495"/>
          </a:xfrm>
          <a:prstGeom prst="rect">
            <a:avLst/>
          </a:prstGeom>
          <a:noFill/>
        </p:spPr>
        <p:txBody>
          <a:bodyPr wrap="square" rtlCol="0">
            <a:spAutoFit/>
          </a:bodyPr>
          <a:lstStyle/>
          <a:p>
            <a:pPr algn="ctr"/>
            <a:r>
              <a:rPr lang="en-US" sz="2500" b="1" dirty="0">
                <a:solidFill>
                  <a:schemeClr val="tx2">
                    <a:lumMod val="50000"/>
                    <a:lumOff val="50000"/>
                  </a:schemeClr>
                </a:solidFill>
              </a:rPr>
              <a:t>Even though a very </a:t>
            </a:r>
            <a:r>
              <a:rPr lang="en-US" sz="2500" b="1" dirty="0">
                <a:solidFill>
                  <a:schemeClr val="tx2">
                    <a:lumMod val="90000"/>
                    <a:lumOff val="10000"/>
                  </a:schemeClr>
                </a:solidFill>
              </a:rPr>
              <a:t>small percentage of sessions</a:t>
            </a:r>
            <a:r>
              <a:rPr lang="en-US" sz="2500" b="1" dirty="0">
                <a:solidFill>
                  <a:schemeClr val="tx2">
                    <a:lumMod val="50000"/>
                    <a:lumOff val="50000"/>
                  </a:schemeClr>
                </a:solidFill>
              </a:rPr>
              <a:t> are RPAs, these sessions make up a </a:t>
            </a:r>
            <a:r>
              <a:rPr lang="en-US" sz="2500" b="1" dirty="0">
                <a:solidFill>
                  <a:schemeClr val="tx2">
                    <a:lumMod val="90000"/>
                    <a:lumOff val="10000"/>
                  </a:schemeClr>
                </a:solidFill>
              </a:rPr>
              <a:t>much larger percentage of all clicks</a:t>
            </a:r>
          </a:p>
        </p:txBody>
      </p:sp>
    </p:spTree>
    <p:extLst>
      <p:ext uri="{BB962C8B-B14F-4D97-AF65-F5344CB8AC3E}">
        <p14:creationId xmlns:p14="http://schemas.microsoft.com/office/powerpoint/2010/main" val="363644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768875" y="182402"/>
            <a:ext cx="10671048" cy="1036797"/>
          </a:xfrm>
        </p:spPr>
        <p:txBody>
          <a:bodyPr/>
          <a:lstStyle/>
          <a:p>
            <a:r>
              <a:rPr lang="en-US" dirty="0"/>
              <a:t>Step 3: Investigating one session</a:t>
            </a:r>
          </a:p>
        </p:txBody>
      </p:sp>
      <p:sp>
        <p:nvSpPr>
          <p:cNvPr id="6" name="Footer Placeholder 5">
            <a:extLst>
              <a:ext uri="{FF2B5EF4-FFF2-40B4-BE49-F238E27FC236}">
                <a16:creationId xmlns:a16="http://schemas.microsoft.com/office/drawing/2014/main" id="{A45C7805-1919-4077-848A-FBF1906B8C06}"/>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47"/>
          </p:nvPr>
        </p:nvSpPr>
        <p:spPr/>
        <p:txBody>
          <a:bodyPr/>
          <a:lstStyle/>
          <a:p>
            <a:fld id="{345D60D9-5372-5F40-9443-0F9AE5BDC3C8}" type="slidenum">
              <a:rPr lang="en-US" smtClean="0"/>
              <a:pPr/>
              <a:t>13</a:t>
            </a:fld>
            <a:endParaRPr lang="en-US" dirty="0"/>
          </a:p>
        </p:txBody>
      </p:sp>
      <p:sp>
        <p:nvSpPr>
          <p:cNvPr id="4" name="Content Placeholder 3">
            <a:extLst>
              <a:ext uri="{FF2B5EF4-FFF2-40B4-BE49-F238E27FC236}">
                <a16:creationId xmlns:a16="http://schemas.microsoft.com/office/drawing/2014/main" id="{61694259-EA21-41A9-9811-4298B76017AB}"/>
              </a:ext>
            </a:extLst>
          </p:cNvPr>
          <p:cNvSpPr>
            <a:spLocks noGrp="1"/>
          </p:cNvSpPr>
          <p:nvPr>
            <p:ph type="body" sz="quarter" idx="48"/>
          </p:nvPr>
        </p:nvSpPr>
        <p:spPr>
          <a:xfrm>
            <a:off x="768875" y="1694772"/>
            <a:ext cx="4577021" cy="4252998"/>
          </a:xfrm>
        </p:spPr>
        <p:txBody>
          <a:bodyPr/>
          <a:lstStyle/>
          <a:p>
            <a:pPr marL="285750" indent="-285750">
              <a:buClr>
                <a:schemeClr val="bg1"/>
              </a:buClr>
              <a:buFont typeface="Wingdings" pitchFamily="2" charset="2"/>
              <a:buChar char="Ø"/>
            </a:pPr>
            <a:r>
              <a:rPr lang="en-US" dirty="0"/>
              <a:t>One suspicious session</a:t>
            </a:r>
          </a:p>
          <a:p>
            <a:pPr marL="285750" indent="-285750">
              <a:buFont typeface="Arial" panose="020B0604020202020204" pitchFamily="34" charset="0"/>
              <a:buChar char="•"/>
            </a:pPr>
            <a:endParaRPr lang="en-US" dirty="0"/>
          </a:p>
          <a:p>
            <a:pPr marL="834390" lvl="1" indent="-285750"/>
            <a:r>
              <a:rPr lang="en-US" b="1" dirty="0">
                <a:solidFill>
                  <a:srgbClr val="81B2C3"/>
                </a:solidFill>
              </a:rPr>
              <a:t>Tens of thousands</a:t>
            </a:r>
            <a:r>
              <a:rPr lang="en-US" dirty="0"/>
              <a:t> of different browser windows</a:t>
            </a:r>
          </a:p>
          <a:p>
            <a:pPr lvl="1" indent="0">
              <a:buNone/>
            </a:pPr>
            <a:endParaRPr lang="en-US" dirty="0"/>
          </a:p>
          <a:p>
            <a:pPr marL="834390" lvl="1" indent="-285750"/>
            <a:r>
              <a:rPr lang="en-US" b="1" dirty="0">
                <a:solidFill>
                  <a:srgbClr val="81B2C3"/>
                </a:solidFill>
              </a:rPr>
              <a:t>Abnormally long duration</a:t>
            </a:r>
            <a:endParaRPr lang="en-US" dirty="0"/>
          </a:p>
          <a:p>
            <a:pPr marL="834390" lvl="1" indent="-285750"/>
            <a:endParaRPr lang="en-US" dirty="0"/>
          </a:p>
          <a:p>
            <a:pPr marL="834390" lvl="1" indent="-285750"/>
            <a:r>
              <a:rPr lang="en-US" dirty="0"/>
              <a:t>Rapid clicking</a:t>
            </a:r>
          </a:p>
          <a:p>
            <a:pPr marL="834390" lvl="1" indent="-285750"/>
            <a:endParaRPr lang="en-US" dirty="0"/>
          </a:p>
        </p:txBody>
      </p:sp>
      <p:sp>
        <p:nvSpPr>
          <p:cNvPr id="7" name="Date Placeholder 6">
            <a:extLst>
              <a:ext uri="{FF2B5EF4-FFF2-40B4-BE49-F238E27FC236}">
                <a16:creationId xmlns:a16="http://schemas.microsoft.com/office/drawing/2014/main" id="{C96960D2-0FE9-4184-88BD-154B51917767}"/>
              </a:ext>
            </a:extLst>
          </p:cNvPr>
          <p:cNvSpPr>
            <a:spLocks noGrp="1"/>
          </p:cNvSpPr>
          <p:nvPr>
            <p:ph type="dt" sz="half" idx="45"/>
          </p:nvPr>
        </p:nvSpPr>
        <p:spPr/>
        <p:txBody>
          <a:bodyPr/>
          <a:lstStyle/>
          <a:p>
            <a:r>
              <a:rPr lang="en-US" dirty="0"/>
              <a:t>July 14, 2023</a:t>
            </a:r>
          </a:p>
        </p:txBody>
      </p:sp>
    </p:spTree>
    <p:extLst>
      <p:ext uri="{BB962C8B-B14F-4D97-AF65-F5344CB8AC3E}">
        <p14:creationId xmlns:p14="http://schemas.microsoft.com/office/powerpoint/2010/main" val="369676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570AFB-100B-2939-9643-1930BAFA9F6E}"/>
              </a:ext>
            </a:extLst>
          </p:cNvPr>
          <p:cNvSpPr>
            <a:spLocks noGrp="1"/>
          </p:cNvSpPr>
          <p:nvPr>
            <p:ph type="body" sz="quarter" idx="43"/>
          </p:nvPr>
        </p:nvSpPr>
        <p:spPr>
          <a:xfrm>
            <a:off x="762001" y="1609724"/>
            <a:ext cx="6475707" cy="4505325"/>
          </a:xfrm>
        </p:spPr>
        <p:txBody>
          <a:bodyPr/>
          <a:lstStyle/>
          <a:p>
            <a:pPr>
              <a:buFont typeface="Arial" panose="020B0604020202020204" pitchFamily="34" charset="0"/>
              <a:buChar char="•"/>
            </a:pPr>
            <a:r>
              <a:rPr lang="en-US" sz="2400" dirty="0">
                <a:solidFill>
                  <a:schemeClr val="accent6"/>
                </a:solidFill>
              </a:rPr>
              <a:t>Repetitive click sequences</a:t>
            </a:r>
          </a:p>
          <a:p>
            <a:pPr lvl="1"/>
            <a:r>
              <a:rPr lang="en-US" sz="2400" dirty="0"/>
              <a:t>6 click pattern occurs in 1000+ windows</a:t>
            </a:r>
          </a:p>
          <a:p>
            <a:pPr lvl="1"/>
            <a:r>
              <a:rPr lang="en-US" sz="2400" dirty="0"/>
              <a:t>This pattern of 6 clicks is always in the </a:t>
            </a:r>
            <a:r>
              <a:rPr lang="en-US" sz="2400" b="1" dirty="0"/>
              <a:t>same</a:t>
            </a:r>
            <a:r>
              <a:rPr lang="en-US" sz="2400" dirty="0"/>
              <a:t> </a:t>
            </a:r>
            <a:r>
              <a:rPr lang="en-US" sz="2400" b="1" dirty="0"/>
              <a:t>order</a:t>
            </a:r>
            <a:r>
              <a:rPr lang="en-US" sz="2400" dirty="0"/>
              <a:t>.</a:t>
            </a:r>
          </a:p>
          <a:p>
            <a:pPr lvl="1"/>
            <a:r>
              <a:rPr lang="en-US" sz="2400" dirty="0"/>
              <a:t>These 6 clicks take place in a sales app.</a:t>
            </a:r>
          </a:p>
          <a:p>
            <a:pPr lvl="1"/>
            <a:r>
              <a:rPr lang="en-US" sz="2400" dirty="0"/>
              <a:t>These 6 clicks take place in up to 100+ windows per minute.</a:t>
            </a:r>
          </a:p>
          <a:p>
            <a:pPr marL="365760" lvl="1" indent="0">
              <a:buNone/>
            </a:pPr>
            <a:endParaRPr lang="en-US" dirty="0"/>
          </a:p>
        </p:txBody>
      </p:sp>
      <p:sp>
        <p:nvSpPr>
          <p:cNvPr id="3" name="Title 2">
            <a:extLst>
              <a:ext uri="{FF2B5EF4-FFF2-40B4-BE49-F238E27FC236}">
                <a16:creationId xmlns:a16="http://schemas.microsoft.com/office/drawing/2014/main" id="{37DEF357-3CDA-E820-1032-C5DBCCC531EB}"/>
              </a:ext>
            </a:extLst>
          </p:cNvPr>
          <p:cNvSpPr>
            <a:spLocks noGrp="1"/>
          </p:cNvSpPr>
          <p:nvPr>
            <p:ph type="title"/>
          </p:nvPr>
        </p:nvSpPr>
        <p:spPr/>
        <p:txBody>
          <a:bodyPr/>
          <a:lstStyle/>
          <a:p>
            <a:r>
              <a:rPr lang="en-US" dirty="0"/>
              <a:t>Pattern found in this session</a:t>
            </a:r>
          </a:p>
        </p:txBody>
      </p:sp>
      <p:sp>
        <p:nvSpPr>
          <p:cNvPr id="4" name="Date Placeholder 3">
            <a:extLst>
              <a:ext uri="{FF2B5EF4-FFF2-40B4-BE49-F238E27FC236}">
                <a16:creationId xmlns:a16="http://schemas.microsoft.com/office/drawing/2014/main" id="{05620FC2-5644-880E-D4DC-717EC013A363}"/>
              </a:ext>
            </a:extLst>
          </p:cNvPr>
          <p:cNvSpPr>
            <a:spLocks noGrp="1"/>
          </p:cNvSpPr>
          <p:nvPr>
            <p:ph type="dt" sz="half" idx="45"/>
          </p:nvPr>
        </p:nvSpPr>
        <p:spPr/>
        <p:txBody>
          <a:bodyPr/>
          <a:lstStyle/>
          <a:p>
            <a:r>
              <a:rPr lang="en-US" dirty="0"/>
              <a:t>July 14, 2023</a:t>
            </a:r>
          </a:p>
        </p:txBody>
      </p:sp>
      <p:sp>
        <p:nvSpPr>
          <p:cNvPr id="5" name="Footer Placeholder 4">
            <a:extLst>
              <a:ext uri="{FF2B5EF4-FFF2-40B4-BE49-F238E27FC236}">
                <a16:creationId xmlns:a16="http://schemas.microsoft.com/office/drawing/2014/main" id="{8785DECC-B245-44EC-7D97-BBDA5D11BE52}"/>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F4B3F539-B795-C82E-1EDB-BA0FD902DECE}"/>
              </a:ext>
            </a:extLst>
          </p:cNvPr>
          <p:cNvSpPr>
            <a:spLocks noGrp="1"/>
          </p:cNvSpPr>
          <p:nvPr>
            <p:ph type="sldNum" sz="quarter" idx="47"/>
          </p:nvPr>
        </p:nvSpPr>
        <p:spPr/>
        <p:txBody>
          <a:bodyPr/>
          <a:lstStyle/>
          <a:p>
            <a:fld id="{345D60D9-5372-5F40-9443-0F9AE5BDC3C8}" type="slidenum">
              <a:rPr lang="en-US" smtClean="0"/>
              <a:pPr/>
              <a:t>14</a:t>
            </a:fld>
            <a:endParaRPr lang="en-US" dirty="0"/>
          </a:p>
        </p:txBody>
      </p:sp>
    </p:spTree>
    <p:extLst>
      <p:ext uri="{BB962C8B-B14F-4D97-AF65-F5344CB8AC3E}">
        <p14:creationId xmlns:p14="http://schemas.microsoft.com/office/powerpoint/2010/main" val="266816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23B1A6-3143-BE40-4BBE-468FB3537065}"/>
              </a:ext>
            </a:extLst>
          </p:cNvPr>
          <p:cNvSpPr>
            <a:spLocks noGrp="1"/>
          </p:cNvSpPr>
          <p:nvPr>
            <p:ph type="sldNum" sz="quarter" idx="12"/>
          </p:nvPr>
        </p:nvSpPr>
        <p:spPr>
          <a:xfrm>
            <a:off x="762000" y="6423660"/>
            <a:ext cx="365760" cy="365760"/>
          </a:xfrm>
        </p:spPr>
        <p:txBody>
          <a:bodyPr anchor="ctr">
            <a:normAutofit/>
          </a:bodyPr>
          <a:lstStyle/>
          <a:p>
            <a:pPr>
              <a:spcAft>
                <a:spcPts val="600"/>
              </a:spcAft>
            </a:pPr>
            <a:fld id="{345D60D9-5372-5F40-9443-0F9AE5BDC3C8}" type="slidenum">
              <a:rPr lang="en-US" smtClean="0"/>
              <a:pPr>
                <a:spcAft>
                  <a:spcPts val="600"/>
                </a:spcAft>
              </a:pPr>
              <a:t>15</a:t>
            </a:fld>
            <a:endParaRPr lang="en-US"/>
          </a:p>
        </p:txBody>
      </p:sp>
      <p:sp>
        <p:nvSpPr>
          <p:cNvPr id="5" name="Footer Placeholder 4">
            <a:extLst>
              <a:ext uri="{FF2B5EF4-FFF2-40B4-BE49-F238E27FC236}">
                <a16:creationId xmlns:a16="http://schemas.microsoft.com/office/drawing/2014/main" id="{C66ACAE5-315C-E7B2-11F9-59C9CD3CCD33}"/>
              </a:ext>
            </a:extLst>
          </p:cNvPr>
          <p:cNvSpPr>
            <a:spLocks noGrp="1"/>
          </p:cNvSpPr>
          <p:nvPr>
            <p:ph type="ftr" sz="quarter" idx="11"/>
          </p:nvPr>
        </p:nvSpPr>
        <p:spPr>
          <a:xfrm>
            <a:off x="1127759" y="6423978"/>
            <a:ext cx="5745379" cy="365125"/>
          </a:xfrm>
        </p:spPr>
        <p:txBody>
          <a:bodyPr anchor="ctr">
            <a:normAutofit/>
          </a:bodyPr>
          <a:lstStyle/>
          <a:p>
            <a:pPr>
              <a:spcAft>
                <a:spcPts val="600"/>
              </a:spcAft>
            </a:pPr>
            <a:r>
              <a:rPr lang="en-US"/>
              <a:t>Copyright © 2021, Oracle and/or its affiliates  |  Confidential: Internal/Restricted/Highly Restricted</a:t>
            </a:r>
          </a:p>
        </p:txBody>
      </p:sp>
      <p:sp>
        <p:nvSpPr>
          <p:cNvPr id="4" name="Date Placeholder 3">
            <a:extLst>
              <a:ext uri="{FF2B5EF4-FFF2-40B4-BE49-F238E27FC236}">
                <a16:creationId xmlns:a16="http://schemas.microsoft.com/office/drawing/2014/main" id="{41556F43-9C66-94F0-25EA-E9EA2A27AEE4}"/>
              </a:ext>
            </a:extLst>
          </p:cNvPr>
          <p:cNvSpPr>
            <a:spLocks noGrp="1"/>
          </p:cNvSpPr>
          <p:nvPr>
            <p:ph type="dt" sz="half" idx="10"/>
          </p:nvPr>
        </p:nvSpPr>
        <p:spPr>
          <a:xfrm>
            <a:off x="6873138" y="6425604"/>
            <a:ext cx="2743200" cy="363500"/>
          </a:xfrm>
        </p:spPr>
        <p:txBody>
          <a:bodyPr anchor="ctr">
            <a:normAutofit/>
          </a:bodyPr>
          <a:lstStyle/>
          <a:p>
            <a:pPr>
              <a:spcAft>
                <a:spcPts val="600"/>
              </a:spcAft>
            </a:pPr>
            <a:r>
              <a:rPr lang="en-US"/>
              <a:t>[Date]</a:t>
            </a:r>
          </a:p>
        </p:txBody>
      </p:sp>
      <p:sp>
        <p:nvSpPr>
          <p:cNvPr id="3" name="Title 2">
            <a:extLst>
              <a:ext uri="{FF2B5EF4-FFF2-40B4-BE49-F238E27FC236}">
                <a16:creationId xmlns:a16="http://schemas.microsoft.com/office/drawing/2014/main" id="{7316F20B-0A75-75B4-2011-1F69C976C0CC}"/>
              </a:ext>
            </a:extLst>
          </p:cNvPr>
          <p:cNvSpPr>
            <a:spLocks noGrp="1"/>
          </p:cNvSpPr>
          <p:nvPr>
            <p:ph type="title"/>
          </p:nvPr>
        </p:nvSpPr>
        <p:spPr>
          <a:xfrm>
            <a:off x="768875" y="182403"/>
            <a:ext cx="10671048" cy="822960"/>
          </a:xfrm>
        </p:spPr>
        <p:txBody>
          <a:bodyPr anchor="b">
            <a:normAutofit/>
          </a:bodyPr>
          <a:lstStyle/>
          <a:p>
            <a:r>
              <a:rPr lang="en-US" dirty="0"/>
              <a:t>Number of windows which click this pattern over time</a:t>
            </a:r>
          </a:p>
        </p:txBody>
      </p:sp>
      <p:pic>
        <p:nvPicPr>
          <p:cNvPr id="10" name="Picture 9">
            <a:extLst>
              <a:ext uri="{FF2B5EF4-FFF2-40B4-BE49-F238E27FC236}">
                <a16:creationId xmlns:a16="http://schemas.microsoft.com/office/drawing/2014/main" id="{CD8514A3-D2C3-94A2-D1AB-EDDF722F2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5363"/>
            <a:ext cx="12186742" cy="5102360"/>
          </a:xfrm>
          <a:prstGeom prst="rect">
            <a:avLst/>
          </a:prstGeom>
        </p:spPr>
      </p:pic>
      <p:sp>
        <p:nvSpPr>
          <p:cNvPr id="2" name="Rectangle 1">
            <a:extLst>
              <a:ext uri="{FF2B5EF4-FFF2-40B4-BE49-F238E27FC236}">
                <a16:creationId xmlns:a16="http://schemas.microsoft.com/office/drawing/2014/main" id="{2FE745F7-84F7-66A9-BC6D-8B46209D1F66}"/>
              </a:ext>
            </a:extLst>
          </p:cNvPr>
          <p:cNvSpPr/>
          <p:nvPr/>
        </p:nvSpPr>
        <p:spPr>
          <a:xfrm>
            <a:off x="321275" y="1005363"/>
            <a:ext cx="430802" cy="46663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0615B5-4168-5CF3-9F5C-04EFFEB6386E}"/>
              </a:ext>
            </a:extLst>
          </p:cNvPr>
          <p:cNvSpPr/>
          <p:nvPr/>
        </p:nvSpPr>
        <p:spPr>
          <a:xfrm>
            <a:off x="193589" y="5579717"/>
            <a:ext cx="11993153" cy="2729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984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23B1A6-3143-BE40-4BBE-468FB3537065}"/>
              </a:ext>
            </a:extLst>
          </p:cNvPr>
          <p:cNvSpPr>
            <a:spLocks noGrp="1"/>
          </p:cNvSpPr>
          <p:nvPr>
            <p:ph type="sldNum" sz="quarter" idx="12"/>
          </p:nvPr>
        </p:nvSpPr>
        <p:spPr>
          <a:xfrm>
            <a:off x="762000" y="6423660"/>
            <a:ext cx="365760" cy="365760"/>
          </a:xfrm>
        </p:spPr>
        <p:txBody>
          <a:bodyPr anchor="ctr">
            <a:normAutofit/>
          </a:bodyPr>
          <a:lstStyle/>
          <a:p>
            <a:pPr>
              <a:spcAft>
                <a:spcPts val="600"/>
              </a:spcAft>
            </a:pPr>
            <a:fld id="{345D60D9-5372-5F40-9443-0F9AE5BDC3C8}" type="slidenum">
              <a:rPr lang="en-US" smtClean="0"/>
              <a:pPr>
                <a:spcAft>
                  <a:spcPts val="600"/>
                </a:spcAft>
              </a:pPr>
              <a:t>16</a:t>
            </a:fld>
            <a:endParaRPr lang="en-US"/>
          </a:p>
        </p:txBody>
      </p:sp>
      <p:sp>
        <p:nvSpPr>
          <p:cNvPr id="5" name="Footer Placeholder 4">
            <a:extLst>
              <a:ext uri="{FF2B5EF4-FFF2-40B4-BE49-F238E27FC236}">
                <a16:creationId xmlns:a16="http://schemas.microsoft.com/office/drawing/2014/main" id="{C66ACAE5-315C-E7B2-11F9-59C9CD3CCD33}"/>
              </a:ext>
            </a:extLst>
          </p:cNvPr>
          <p:cNvSpPr>
            <a:spLocks noGrp="1"/>
          </p:cNvSpPr>
          <p:nvPr>
            <p:ph type="ftr" sz="quarter" idx="11"/>
          </p:nvPr>
        </p:nvSpPr>
        <p:spPr>
          <a:xfrm>
            <a:off x="1127759" y="6423978"/>
            <a:ext cx="5745379" cy="365125"/>
          </a:xfrm>
        </p:spPr>
        <p:txBody>
          <a:bodyPr anchor="ctr">
            <a:normAutofit/>
          </a:bodyPr>
          <a:lstStyle/>
          <a:p>
            <a:pPr>
              <a:spcAft>
                <a:spcPts val="600"/>
              </a:spcAft>
            </a:pPr>
            <a:r>
              <a:rPr lang="en-US"/>
              <a:t>Copyright © 2021, Oracle and/or its affiliates  |  Confidential: Internal/Restricted/Highly Restricted</a:t>
            </a:r>
          </a:p>
        </p:txBody>
      </p:sp>
      <p:sp>
        <p:nvSpPr>
          <p:cNvPr id="4" name="Date Placeholder 3">
            <a:extLst>
              <a:ext uri="{FF2B5EF4-FFF2-40B4-BE49-F238E27FC236}">
                <a16:creationId xmlns:a16="http://schemas.microsoft.com/office/drawing/2014/main" id="{41556F43-9C66-94F0-25EA-E9EA2A27AEE4}"/>
              </a:ext>
            </a:extLst>
          </p:cNvPr>
          <p:cNvSpPr>
            <a:spLocks noGrp="1"/>
          </p:cNvSpPr>
          <p:nvPr>
            <p:ph type="dt" sz="half" idx="10"/>
          </p:nvPr>
        </p:nvSpPr>
        <p:spPr>
          <a:xfrm>
            <a:off x="6873138" y="6425604"/>
            <a:ext cx="2743200" cy="363500"/>
          </a:xfrm>
        </p:spPr>
        <p:txBody>
          <a:bodyPr anchor="ctr">
            <a:normAutofit/>
          </a:bodyPr>
          <a:lstStyle/>
          <a:p>
            <a:pPr>
              <a:spcAft>
                <a:spcPts val="600"/>
              </a:spcAft>
            </a:pPr>
            <a:r>
              <a:rPr lang="en-US"/>
              <a:t>[Date]</a:t>
            </a:r>
          </a:p>
        </p:txBody>
      </p:sp>
      <p:sp>
        <p:nvSpPr>
          <p:cNvPr id="3" name="Title 2">
            <a:extLst>
              <a:ext uri="{FF2B5EF4-FFF2-40B4-BE49-F238E27FC236}">
                <a16:creationId xmlns:a16="http://schemas.microsoft.com/office/drawing/2014/main" id="{7316F20B-0A75-75B4-2011-1F69C976C0CC}"/>
              </a:ext>
            </a:extLst>
          </p:cNvPr>
          <p:cNvSpPr>
            <a:spLocks noGrp="1"/>
          </p:cNvSpPr>
          <p:nvPr>
            <p:ph type="title"/>
          </p:nvPr>
        </p:nvSpPr>
        <p:spPr>
          <a:xfrm>
            <a:off x="768875" y="182403"/>
            <a:ext cx="10671048" cy="822960"/>
          </a:xfrm>
        </p:spPr>
        <p:txBody>
          <a:bodyPr anchor="b">
            <a:normAutofit/>
          </a:bodyPr>
          <a:lstStyle/>
          <a:p>
            <a:r>
              <a:rPr lang="en-US" dirty="0"/>
              <a:t>All patterns in this session</a:t>
            </a:r>
          </a:p>
        </p:txBody>
      </p:sp>
      <p:pic>
        <p:nvPicPr>
          <p:cNvPr id="15" name="Picture 14">
            <a:extLst>
              <a:ext uri="{FF2B5EF4-FFF2-40B4-BE49-F238E27FC236}">
                <a16:creationId xmlns:a16="http://schemas.microsoft.com/office/drawing/2014/main" id="{4DFFE6B6-1686-F487-C362-BF9FB5A36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97" y="1541864"/>
            <a:ext cx="11332972" cy="4086888"/>
          </a:xfrm>
          <a:prstGeom prst="rect">
            <a:avLst/>
          </a:prstGeom>
        </p:spPr>
      </p:pic>
      <p:pic>
        <p:nvPicPr>
          <p:cNvPr id="17" name="Picture 16">
            <a:extLst>
              <a:ext uri="{FF2B5EF4-FFF2-40B4-BE49-F238E27FC236}">
                <a16:creationId xmlns:a16="http://schemas.microsoft.com/office/drawing/2014/main" id="{0910DAA4-C411-357E-DA9C-CE54CA4BB3B6}"/>
              </a:ext>
            </a:extLst>
          </p:cNvPr>
          <p:cNvPicPr>
            <a:picLocks noChangeAspect="1"/>
          </p:cNvPicPr>
          <p:nvPr/>
        </p:nvPicPr>
        <p:blipFill rotWithShape="1">
          <a:blip r:embed="rId4">
            <a:extLst>
              <a:ext uri="{28A0092B-C50C-407E-A947-70E740481C1C}">
                <a14:useLocalDpi xmlns:a14="http://schemas.microsoft.com/office/drawing/2010/main" val="0"/>
              </a:ext>
            </a:extLst>
          </a:blip>
          <a:srcRect r="6056"/>
          <a:stretch/>
        </p:blipFill>
        <p:spPr>
          <a:xfrm>
            <a:off x="11350869" y="1816100"/>
            <a:ext cx="823234" cy="3225800"/>
          </a:xfrm>
          <a:prstGeom prst="rect">
            <a:avLst/>
          </a:prstGeom>
        </p:spPr>
      </p:pic>
      <p:sp>
        <p:nvSpPr>
          <p:cNvPr id="2" name="Rectangle 1">
            <a:extLst>
              <a:ext uri="{FF2B5EF4-FFF2-40B4-BE49-F238E27FC236}">
                <a16:creationId xmlns:a16="http://schemas.microsoft.com/office/drawing/2014/main" id="{40EFCD5E-6B57-2463-5D18-34C81087E12D}"/>
              </a:ext>
            </a:extLst>
          </p:cNvPr>
          <p:cNvSpPr/>
          <p:nvPr/>
        </p:nvSpPr>
        <p:spPr>
          <a:xfrm>
            <a:off x="144162" y="5230294"/>
            <a:ext cx="11100487" cy="206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7DD754-5A4A-A31E-E456-44CF6AF338C7}"/>
              </a:ext>
            </a:extLst>
          </p:cNvPr>
          <p:cNvSpPr/>
          <p:nvPr/>
        </p:nvSpPr>
        <p:spPr>
          <a:xfrm>
            <a:off x="308919" y="1668162"/>
            <a:ext cx="333632" cy="37688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23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23B1A6-3143-BE40-4BBE-468FB3537065}"/>
              </a:ext>
            </a:extLst>
          </p:cNvPr>
          <p:cNvSpPr>
            <a:spLocks noGrp="1"/>
          </p:cNvSpPr>
          <p:nvPr>
            <p:ph type="sldNum" sz="quarter" idx="12"/>
          </p:nvPr>
        </p:nvSpPr>
        <p:spPr>
          <a:xfrm>
            <a:off x="762000" y="6423660"/>
            <a:ext cx="365760" cy="365760"/>
          </a:xfrm>
        </p:spPr>
        <p:txBody>
          <a:bodyPr anchor="ctr">
            <a:normAutofit/>
          </a:bodyPr>
          <a:lstStyle/>
          <a:p>
            <a:pPr>
              <a:spcAft>
                <a:spcPts val="600"/>
              </a:spcAft>
            </a:pPr>
            <a:fld id="{345D60D9-5372-5F40-9443-0F9AE5BDC3C8}" type="slidenum">
              <a:rPr lang="en-US" smtClean="0"/>
              <a:pPr>
                <a:spcAft>
                  <a:spcPts val="600"/>
                </a:spcAft>
              </a:pPr>
              <a:t>17</a:t>
            </a:fld>
            <a:endParaRPr lang="en-US"/>
          </a:p>
        </p:txBody>
      </p:sp>
      <p:sp>
        <p:nvSpPr>
          <p:cNvPr id="5" name="Footer Placeholder 4">
            <a:extLst>
              <a:ext uri="{FF2B5EF4-FFF2-40B4-BE49-F238E27FC236}">
                <a16:creationId xmlns:a16="http://schemas.microsoft.com/office/drawing/2014/main" id="{C66ACAE5-315C-E7B2-11F9-59C9CD3CCD33}"/>
              </a:ext>
            </a:extLst>
          </p:cNvPr>
          <p:cNvSpPr>
            <a:spLocks noGrp="1"/>
          </p:cNvSpPr>
          <p:nvPr>
            <p:ph type="ftr" sz="quarter" idx="11"/>
          </p:nvPr>
        </p:nvSpPr>
        <p:spPr>
          <a:xfrm>
            <a:off x="1127759" y="6423978"/>
            <a:ext cx="5745379" cy="365125"/>
          </a:xfrm>
        </p:spPr>
        <p:txBody>
          <a:bodyPr anchor="ctr">
            <a:normAutofit/>
          </a:bodyPr>
          <a:lstStyle/>
          <a:p>
            <a:pPr>
              <a:spcAft>
                <a:spcPts val="600"/>
              </a:spcAft>
            </a:pPr>
            <a:r>
              <a:rPr lang="en-US" dirty="0"/>
              <a:t>Copyright © 2021, Oracle and/or its affiliates  |  Confidential: Internal/Restricted/Highly Restricted</a:t>
            </a:r>
          </a:p>
        </p:txBody>
      </p:sp>
      <p:sp>
        <p:nvSpPr>
          <p:cNvPr id="4" name="Date Placeholder 3">
            <a:extLst>
              <a:ext uri="{FF2B5EF4-FFF2-40B4-BE49-F238E27FC236}">
                <a16:creationId xmlns:a16="http://schemas.microsoft.com/office/drawing/2014/main" id="{41556F43-9C66-94F0-25EA-E9EA2A27AEE4}"/>
              </a:ext>
            </a:extLst>
          </p:cNvPr>
          <p:cNvSpPr>
            <a:spLocks noGrp="1"/>
          </p:cNvSpPr>
          <p:nvPr>
            <p:ph type="dt" sz="half" idx="10"/>
          </p:nvPr>
        </p:nvSpPr>
        <p:spPr>
          <a:xfrm>
            <a:off x="6873138" y="6425604"/>
            <a:ext cx="2743200" cy="363500"/>
          </a:xfrm>
        </p:spPr>
        <p:txBody>
          <a:bodyPr anchor="ctr">
            <a:normAutofit/>
          </a:bodyPr>
          <a:lstStyle/>
          <a:p>
            <a:pPr>
              <a:spcAft>
                <a:spcPts val="600"/>
              </a:spcAft>
            </a:pPr>
            <a:r>
              <a:rPr lang="en-US"/>
              <a:t>[Date]</a:t>
            </a:r>
          </a:p>
        </p:txBody>
      </p:sp>
      <p:sp>
        <p:nvSpPr>
          <p:cNvPr id="3" name="Title 2">
            <a:extLst>
              <a:ext uri="{FF2B5EF4-FFF2-40B4-BE49-F238E27FC236}">
                <a16:creationId xmlns:a16="http://schemas.microsoft.com/office/drawing/2014/main" id="{7316F20B-0A75-75B4-2011-1F69C976C0CC}"/>
              </a:ext>
            </a:extLst>
          </p:cNvPr>
          <p:cNvSpPr>
            <a:spLocks noGrp="1"/>
          </p:cNvSpPr>
          <p:nvPr>
            <p:ph type="title"/>
          </p:nvPr>
        </p:nvSpPr>
        <p:spPr>
          <a:xfrm>
            <a:off x="768875" y="182403"/>
            <a:ext cx="10671048" cy="822960"/>
          </a:xfrm>
        </p:spPr>
        <p:txBody>
          <a:bodyPr anchor="b">
            <a:normAutofit/>
          </a:bodyPr>
          <a:lstStyle/>
          <a:p>
            <a:r>
              <a:rPr lang="en-US" dirty="0"/>
              <a:t>Human User vs. Bot User</a:t>
            </a:r>
          </a:p>
        </p:txBody>
      </p:sp>
      <p:pic>
        <p:nvPicPr>
          <p:cNvPr id="2" name="Picture 1">
            <a:extLst>
              <a:ext uri="{FF2B5EF4-FFF2-40B4-BE49-F238E27FC236}">
                <a16:creationId xmlns:a16="http://schemas.microsoft.com/office/drawing/2014/main" id="{F8AA441F-4E79-383B-58C0-71AD24536DB1}"/>
              </a:ext>
            </a:extLst>
          </p:cNvPr>
          <p:cNvPicPr>
            <a:picLocks noChangeAspect="1"/>
          </p:cNvPicPr>
          <p:nvPr/>
        </p:nvPicPr>
        <p:blipFill rotWithShape="1">
          <a:blip r:embed="rId3">
            <a:extLst>
              <a:ext uri="{28A0092B-C50C-407E-A947-70E740481C1C}">
                <a14:useLocalDpi xmlns:a14="http://schemas.microsoft.com/office/drawing/2010/main" val="0"/>
              </a:ext>
            </a:extLst>
          </a:blip>
          <a:srcRect t="7146"/>
          <a:stretch/>
        </p:blipFill>
        <p:spPr>
          <a:xfrm>
            <a:off x="1252584" y="3918856"/>
            <a:ext cx="9811657" cy="2504803"/>
          </a:xfrm>
          <a:prstGeom prst="rect">
            <a:avLst/>
          </a:prstGeom>
        </p:spPr>
      </p:pic>
      <p:pic>
        <p:nvPicPr>
          <p:cNvPr id="10" name="Picture 9">
            <a:extLst>
              <a:ext uri="{FF2B5EF4-FFF2-40B4-BE49-F238E27FC236}">
                <a16:creationId xmlns:a16="http://schemas.microsoft.com/office/drawing/2014/main" id="{17058855-EC9E-E9D7-2C76-BCEFCD89D8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583" y="1005363"/>
            <a:ext cx="9811657" cy="2911548"/>
          </a:xfrm>
          <a:prstGeom prst="rect">
            <a:avLst/>
          </a:prstGeom>
        </p:spPr>
      </p:pic>
      <p:sp>
        <p:nvSpPr>
          <p:cNvPr id="7" name="Rectangle 6">
            <a:extLst>
              <a:ext uri="{FF2B5EF4-FFF2-40B4-BE49-F238E27FC236}">
                <a16:creationId xmlns:a16="http://schemas.microsoft.com/office/drawing/2014/main" id="{37C19A22-470C-C7AF-561D-F6E5B935E558}"/>
              </a:ext>
            </a:extLst>
          </p:cNvPr>
          <p:cNvSpPr/>
          <p:nvPr/>
        </p:nvSpPr>
        <p:spPr>
          <a:xfrm>
            <a:off x="1606377" y="914400"/>
            <a:ext cx="148281" cy="37688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30280B-4390-84AF-1E5F-BBF547264F8B}"/>
              </a:ext>
            </a:extLst>
          </p:cNvPr>
          <p:cNvSpPr/>
          <p:nvPr/>
        </p:nvSpPr>
        <p:spPr>
          <a:xfrm rot="5400000">
            <a:off x="6285861" y="-872387"/>
            <a:ext cx="122351" cy="91847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3129A0-29B3-AB96-6314-5F050133E634}"/>
              </a:ext>
            </a:extLst>
          </p:cNvPr>
          <p:cNvSpPr/>
          <p:nvPr/>
        </p:nvSpPr>
        <p:spPr>
          <a:xfrm rot="5400000">
            <a:off x="6193138" y="1418487"/>
            <a:ext cx="123704" cy="9618499"/>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829A40-F2F4-2253-80D7-4D9DD0322F93}"/>
              </a:ext>
            </a:extLst>
          </p:cNvPr>
          <p:cNvSpPr/>
          <p:nvPr/>
        </p:nvSpPr>
        <p:spPr>
          <a:xfrm rot="10800000">
            <a:off x="1515242" y="3799394"/>
            <a:ext cx="239414" cy="24888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0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A5D727-850A-02D5-5153-03F1A04704A5}"/>
              </a:ext>
            </a:extLst>
          </p:cNvPr>
          <p:cNvSpPr>
            <a:spLocks noGrp="1"/>
          </p:cNvSpPr>
          <p:nvPr>
            <p:ph type="title"/>
          </p:nvPr>
        </p:nvSpPr>
        <p:spPr/>
        <p:txBody>
          <a:bodyPr/>
          <a:lstStyle/>
          <a:p>
            <a:r>
              <a:rPr lang="en-US" dirty="0"/>
              <a:t>Why do I think this is bots?</a:t>
            </a:r>
          </a:p>
        </p:txBody>
      </p:sp>
      <p:sp>
        <p:nvSpPr>
          <p:cNvPr id="4" name="Date Placeholder 3">
            <a:extLst>
              <a:ext uri="{FF2B5EF4-FFF2-40B4-BE49-F238E27FC236}">
                <a16:creationId xmlns:a16="http://schemas.microsoft.com/office/drawing/2014/main" id="{E419BFCD-B393-40E5-A15B-BC05162C089C}"/>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B4A49B16-66BD-5EC7-54B5-BB9E38D9B4AC}"/>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F7D8952-FD37-2BF2-66F2-63D93E5D7B13}"/>
              </a:ext>
            </a:extLst>
          </p:cNvPr>
          <p:cNvSpPr>
            <a:spLocks noGrp="1"/>
          </p:cNvSpPr>
          <p:nvPr>
            <p:ph type="sldNum" sz="quarter" idx="47"/>
          </p:nvPr>
        </p:nvSpPr>
        <p:spPr/>
        <p:txBody>
          <a:bodyPr/>
          <a:lstStyle/>
          <a:p>
            <a:fld id="{345D60D9-5372-5F40-9443-0F9AE5BDC3C8}" type="slidenum">
              <a:rPr lang="en-US" smtClean="0"/>
              <a:pPr/>
              <a:t>18</a:t>
            </a:fld>
            <a:endParaRPr lang="en-US" dirty="0"/>
          </a:p>
        </p:txBody>
      </p:sp>
      <p:sp>
        <p:nvSpPr>
          <p:cNvPr id="7" name="Text Placeholder 6">
            <a:extLst>
              <a:ext uri="{FF2B5EF4-FFF2-40B4-BE49-F238E27FC236}">
                <a16:creationId xmlns:a16="http://schemas.microsoft.com/office/drawing/2014/main" id="{6412C785-F592-4BF6-B8EB-5810A53ECF0B}"/>
              </a:ext>
            </a:extLst>
          </p:cNvPr>
          <p:cNvSpPr>
            <a:spLocks noGrp="1"/>
          </p:cNvSpPr>
          <p:nvPr>
            <p:ph type="body" sz="quarter" idx="48"/>
          </p:nvPr>
        </p:nvSpPr>
        <p:spPr>
          <a:xfrm>
            <a:off x="768874" y="1553968"/>
            <a:ext cx="7232126" cy="4505325"/>
          </a:xfrm>
        </p:spPr>
        <p:txBody>
          <a:bodyPr/>
          <a:lstStyle/>
          <a:p>
            <a:r>
              <a:rPr lang="en-US" sz="2400" dirty="0">
                <a:solidFill>
                  <a:schemeClr val="accent6"/>
                </a:solidFill>
              </a:rPr>
              <a:t>Why can’t this be 1 human user?</a:t>
            </a:r>
          </a:p>
          <a:p>
            <a:pPr lvl="1"/>
            <a:r>
              <a:rPr lang="en-US" sz="2400" dirty="0"/>
              <a:t>1 human cannot rapidly switch between thousands of windows for many hours straight with no breaks</a:t>
            </a:r>
          </a:p>
          <a:p>
            <a:pPr marL="365760" lvl="1" indent="0">
              <a:buNone/>
            </a:pPr>
            <a:endParaRPr lang="en-US" sz="2400" dirty="0"/>
          </a:p>
          <a:p>
            <a:r>
              <a:rPr lang="en-US" sz="2400" dirty="0">
                <a:solidFill>
                  <a:schemeClr val="accent6"/>
                </a:solidFill>
              </a:rPr>
              <a:t>Why can’t this be many humans?</a:t>
            </a:r>
          </a:p>
          <a:p>
            <a:pPr lvl="1"/>
            <a:r>
              <a:rPr lang="en-US" sz="2400" dirty="0"/>
              <a:t>It is implausible that dozens of humans coordinated clicking the same UI elements at once in such a systematic, clustered way.</a:t>
            </a:r>
          </a:p>
          <a:p>
            <a:endParaRPr lang="en-US" dirty="0"/>
          </a:p>
        </p:txBody>
      </p:sp>
    </p:spTree>
    <p:extLst>
      <p:ext uri="{BB962C8B-B14F-4D97-AF65-F5344CB8AC3E}">
        <p14:creationId xmlns:p14="http://schemas.microsoft.com/office/powerpoint/2010/main" val="273800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A5B516D-3AA9-F3A9-ECB6-2852855E0013}"/>
              </a:ext>
            </a:extLst>
          </p:cNvPr>
          <p:cNvSpPr txBox="1">
            <a:spLocks noGrp="1"/>
          </p:cNvSpPr>
          <p:nvPr>
            <p:ph sz="quarter" idx="13"/>
          </p:nvPr>
        </p:nvSpPr>
        <p:spPr>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solidFill>
                  <a:schemeClr val="tx1"/>
                </a:solidFill>
              </a:rPr>
              <a:t>Some customers may be automating repetitive tasks in enterprise software apps.</a:t>
            </a:r>
          </a:p>
          <a:p>
            <a:pPr marL="285750" indent="-285750">
              <a:buFont typeface="Arial" panose="020B0604020202020204" pitchFamily="34" charset="0"/>
              <a:buChar char="•"/>
            </a:pPr>
            <a:endParaRPr lang="en-US" sz="2400" dirty="0">
              <a:solidFill>
                <a:schemeClr val="tx1"/>
              </a:solidFill>
            </a:endParaRPr>
          </a:p>
          <a:p>
            <a:pPr marL="834390" lvl="1" indent="-285750"/>
            <a:r>
              <a:rPr lang="en-US" sz="2400" dirty="0">
                <a:solidFill>
                  <a:schemeClr val="tx1"/>
                </a:solidFill>
              </a:rPr>
              <a:t>They may be using bots to scrape data from enterprise software.</a:t>
            </a:r>
          </a:p>
          <a:p>
            <a:pPr indent="0">
              <a:buNone/>
            </a:pPr>
            <a:endParaRPr lang="en-US" sz="2400" dirty="0">
              <a:solidFill>
                <a:schemeClr val="accent6"/>
              </a:solidFill>
            </a:endParaRPr>
          </a:p>
          <a:p>
            <a:pPr marL="285750" indent="-285750">
              <a:buFont typeface="Arial" panose="020B0604020202020204" pitchFamily="34" charset="0"/>
              <a:buChar char="•"/>
            </a:pPr>
            <a:r>
              <a:rPr lang="en-US" sz="2400" dirty="0">
                <a:solidFill>
                  <a:schemeClr val="tx1"/>
                </a:solidFill>
              </a:rPr>
              <a:t>Repetition of frequent patterns in many windows is a potential indicator of bot behavior.</a:t>
            </a:r>
          </a:p>
          <a:p>
            <a:endParaRPr lang="en-US" dirty="0"/>
          </a:p>
        </p:txBody>
      </p:sp>
      <p:sp>
        <p:nvSpPr>
          <p:cNvPr id="8" name="Title 7">
            <a:extLst>
              <a:ext uri="{FF2B5EF4-FFF2-40B4-BE49-F238E27FC236}">
                <a16:creationId xmlns:a16="http://schemas.microsoft.com/office/drawing/2014/main" id="{268E9F9F-F816-7F0B-A8BB-062EBB7BEFF2}"/>
              </a:ext>
            </a:extLst>
          </p:cNvPr>
          <p:cNvSpPr>
            <a:spLocks noGrp="1"/>
          </p:cNvSpPr>
          <p:nvPr>
            <p:ph type="title"/>
          </p:nvPr>
        </p:nvSpPr>
        <p:spPr/>
        <p:txBody>
          <a:bodyPr/>
          <a:lstStyle/>
          <a:p>
            <a:r>
              <a:rPr lang="en-US" dirty="0">
                <a:solidFill>
                  <a:schemeClr val="accent6"/>
                </a:solidFill>
              </a:rPr>
              <a:t>Key takeaways</a:t>
            </a:r>
          </a:p>
        </p:txBody>
      </p:sp>
      <p:sp>
        <p:nvSpPr>
          <p:cNvPr id="4" name="Date Placeholder 3">
            <a:extLst>
              <a:ext uri="{FF2B5EF4-FFF2-40B4-BE49-F238E27FC236}">
                <a16:creationId xmlns:a16="http://schemas.microsoft.com/office/drawing/2014/main" id="{79E307F0-1BB8-B22A-CEE0-4F00F2009CC2}"/>
              </a:ext>
            </a:extLst>
          </p:cNvPr>
          <p:cNvSpPr>
            <a:spLocks noGrp="1"/>
          </p:cNvSpPr>
          <p:nvPr>
            <p:ph type="dt" sz="half" idx="14"/>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22F7A9E-53C9-0C4B-5355-89A4D685B6B2}"/>
              </a:ext>
            </a:extLst>
          </p:cNvPr>
          <p:cNvSpPr>
            <a:spLocks noGrp="1"/>
          </p:cNvSpPr>
          <p:nvPr>
            <p:ph type="ftr" sz="quarter" idx="15"/>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5815ED52-A25B-4D04-4AA9-4498EDF74485}"/>
              </a:ext>
            </a:extLst>
          </p:cNvPr>
          <p:cNvSpPr>
            <a:spLocks noGrp="1"/>
          </p:cNvSpPr>
          <p:nvPr>
            <p:ph type="sldNum" sz="quarter" idx="16"/>
          </p:nvPr>
        </p:nvSpPr>
        <p:spPr/>
        <p:txBody>
          <a:bodyPr/>
          <a:lstStyle/>
          <a:p>
            <a:fld id="{345D60D9-5372-5F40-9443-0F9AE5BDC3C8}" type="slidenum">
              <a:rPr lang="en-US" smtClean="0"/>
              <a:pPr/>
              <a:t>19</a:t>
            </a:fld>
            <a:endParaRPr lang="en-US" dirty="0"/>
          </a:p>
        </p:txBody>
      </p:sp>
    </p:spTree>
    <p:extLst>
      <p:ext uri="{BB962C8B-B14F-4D97-AF65-F5344CB8AC3E}">
        <p14:creationId xmlns:p14="http://schemas.microsoft.com/office/powerpoint/2010/main" val="187537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CCEE7-6F13-4034-B0B9-9AFB2749FAF4}"/>
              </a:ext>
            </a:extLst>
          </p:cNvPr>
          <p:cNvSpPr>
            <a:spLocks noGrp="1"/>
          </p:cNvSpPr>
          <p:nvPr>
            <p:ph type="body" sz="quarter" idx="43"/>
          </p:nvPr>
        </p:nvSpPr>
        <p:spPr>
          <a:xfrm>
            <a:off x="778002" y="2687212"/>
            <a:ext cx="10687050" cy="4505325"/>
          </a:xfrm>
        </p:spPr>
        <p:txBody>
          <a:bodyPr/>
          <a:lstStyle/>
          <a:p>
            <a:r>
              <a:rPr lang="en-US" dirty="0">
                <a:latin typeface="Oracle Sans Tab Light" panose="020B0403020204020204" pitchFamily="34" charset="0"/>
                <a:cs typeface="Oracle Sans Tab Light" panose="020B0403020204020204" pitchFamily="34" charset="0"/>
              </a:rPr>
              <a:t>Are customers automating processes on our enterprise software?</a:t>
            </a:r>
          </a:p>
          <a:p>
            <a:r>
              <a:rPr lang="en-US" dirty="0">
                <a:latin typeface="Oracle Sans Tab Light" panose="020B0403020204020204" pitchFamily="34" charset="0"/>
                <a:cs typeface="Oracle Sans Tab Light" panose="020B0403020204020204" pitchFamily="34" charset="0"/>
              </a:rPr>
              <a:t>How can we reliably identify robotic process automation (RPA)?</a:t>
            </a:r>
          </a:p>
          <a:p>
            <a:endParaRPr lang="en-US" dirty="0">
              <a:latin typeface="Oracle Sans Tab Light" panose="020B0403020204020204" pitchFamily="34" charset="0"/>
              <a:cs typeface="Oracle Sans Tab Light" panose="020B0403020204020204" pitchFamily="34" charset="0"/>
            </a:endParaRPr>
          </a:p>
          <a:p>
            <a:endParaRPr lang="en-US" dirty="0">
              <a:latin typeface="Oracle Sans Tab Light" panose="020B0403020204020204" pitchFamily="34" charset="0"/>
              <a:cs typeface="Oracle Sans Tab Light" panose="020B0403020204020204" pitchFamily="34" charset="0"/>
            </a:endParaRPr>
          </a:p>
          <a:p>
            <a:endParaRPr lang="en-US" dirty="0">
              <a:latin typeface="Oracle Sans Tab Light" panose="020B0403020204020204" pitchFamily="34" charset="0"/>
              <a:cs typeface="Oracle Sans Tab Light" panose="020B0403020204020204" pitchFamily="34" charset="0"/>
            </a:endParaRPr>
          </a:p>
          <a:p>
            <a:endParaRPr lang="en-US" dirty="0">
              <a:latin typeface="Oracle Sans Tab Light" panose="020B0403020204020204" pitchFamily="34" charset="0"/>
              <a:cs typeface="Oracle Sans Tab Light" panose="020B0403020204020204" pitchFamily="34" charset="0"/>
            </a:endParaRPr>
          </a:p>
          <a:p>
            <a:r>
              <a:rPr lang="en-US" dirty="0">
                <a:latin typeface="Oracle Sans Tab Light" panose="020B0403020204020204" pitchFamily="34" charset="0"/>
                <a:cs typeface="Oracle Sans Tab Light" panose="020B0403020204020204" pitchFamily="34" charset="0"/>
              </a:rPr>
              <a:t>If there is automation, what is it doing, on which apps, and why?</a:t>
            </a:r>
          </a:p>
          <a:p>
            <a:endParaRPr lang="en-US" dirty="0">
              <a:latin typeface="Oracle Sans Tab Light" panose="020B0403020204020204" pitchFamily="34" charset="0"/>
              <a:cs typeface="Oracle Sans Tab Light" panose="020B0403020204020204" pitchFamily="34" charset="0"/>
            </a:endParaRPr>
          </a:p>
        </p:txBody>
      </p:sp>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774954" y="1538459"/>
            <a:ext cx="10671048" cy="822960"/>
          </a:xfrm>
        </p:spPr>
        <p:txBody>
          <a:bodyPr/>
          <a:lstStyle/>
          <a:p>
            <a:r>
              <a:rPr lang="en-US" dirty="0">
                <a:solidFill>
                  <a:schemeClr val="accent1"/>
                </a:solidFill>
              </a:rPr>
              <a:t>Research questions</a:t>
            </a:r>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47"/>
          </p:nvPr>
        </p:nvSpPr>
        <p:spPr/>
        <p:txBody>
          <a:bodyPr/>
          <a:lstStyle/>
          <a:p>
            <a:fld id="{345D60D9-5372-5F40-9443-0F9AE5BDC3C8}" type="slidenum">
              <a:rPr lang="en-US" smtClean="0"/>
              <a:pPr/>
              <a:t>2</a:t>
            </a:fld>
            <a:endParaRPr lang="en-US" dirty="0"/>
          </a:p>
        </p:txBody>
      </p:sp>
      <p:sp>
        <p:nvSpPr>
          <p:cNvPr id="7" name="Title 1">
            <a:extLst>
              <a:ext uri="{FF2B5EF4-FFF2-40B4-BE49-F238E27FC236}">
                <a16:creationId xmlns:a16="http://schemas.microsoft.com/office/drawing/2014/main" id="{C24F19CB-2661-C4CC-7F3B-83357E00243C}"/>
              </a:ext>
            </a:extLst>
          </p:cNvPr>
          <p:cNvSpPr txBox="1">
            <a:spLocks/>
          </p:cNvSpPr>
          <p:nvPr/>
        </p:nvSpPr>
        <p:spPr>
          <a:xfrm>
            <a:off x="758952" y="3548625"/>
            <a:ext cx="10671048"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n-US" dirty="0">
                <a:solidFill>
                  <a:schemeClr val="accent1"/>
                </a:solidFill>
              </a:rPr>
              <a:t>Further questions</a:t>
            </a:r>
          </a:p>
        </p:txBody>
      </p:sp>
      <p:sp>
        <p:nvSpPr>
          <p:cNvPr id="8" name="Title 1">
            <a:extLst>
              <a:ext uri="{FF2B5EF4-FFF2-40B4-BE49-F238E27FC236}">
                <a16:creationId xmlns:a16="http://schemas.microsoft.com/office/drawing/2014/main" id="{BCBA9500-E2EF-27CB-D6CC-0145CE3C2332}"/>
              </a:ext>
            </a:extLst>
          </p:cNvPr>
          <p:cNvSpPr txBox="1">
            <a:spLocks/>
          </p:cNvSpPr>
          <p:nvPr/>
        </p:nvSpPr>
        <p:spPr>
          <a:xfrm>
            <a:off x="758952" y="390272"/>
            <a:ext cx="10671048"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n-US" sz="2800" dirty="0"/>
              <a:t>Project Purpose</a:t>
            </a:r>
          </a:p>
        </p:txBody>
      </p:sp>
      <p:sp>
        <p:nvSpPr>
          <p:cNvPr id="9" name="Rectangle 8">
            <a:extLst>
              <a:ext uri="{FF2B5EF4-FFF2-40B4-BE49-F238E27FC236}">
                <a16:creationId xmlns:a16="http://schemas.microsoft.com/office/drawing/2014/main" id="{BE41BD09-0F0A-EB60-E7A3-A6D0FF0F4A70}"/>
              </a:ext>
            </a:extLst>
          </p:cNvPr>
          <p:cNvSpPr/>
          <p:nvPr/>
        </p:nvSpPr>
        <p:spPr>
          <a:xfrm>
            <a:off x="11002297" y="6135329"/>
            <a:ext cx="943897" cy="72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bg1"/>
              </a:solidFill>
            </a:endParaRPr>
          </a:p>
        </p:txBody>
      </p:sp>
    </p:spTree>
    <p:extLst>
      <p:ext uri="{BB962C8B-B14F-4D97-AF65-F5344CB8AC3E}">
        <p14:creationId xmlns:p14="http://schemas.microsoft.com/office/powerpoint/2010/main" val="136463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A78279-3568-9881-9497-DDB4B5D21016}"/>
              </a:ext>
            </a:extLst>
          </p:cNvPr>
          <p:cNvSpPr>
            <a:spLocks noGrp="1"/>
          </p:cNvSpPr>
          <p:nvPr>
            <p:ph type="body" sz="quarter" idx="43"/>
          </p:nvPr>
        </p:nvSpPr>
        <p:spPr>
          <a:xfrm>
            <a:off x="762000" y="1460877"/>
            <a:ext cx="10687050" cy="4505325"/>
          </a:xfrm>
        </p:spPr>
        <p:txBody>
          <a:bodyPr/>
          <a:lstStyle/>
          <a:p>
            <a:endParaRPr lang="en-US" dirty="0"/>
          </a:p>
          <a:p>
            <a:pPr marL="365760" lvl="1" indent="0">
              <a:buNone/>
            </a:pPr>
            <a:endParaRPr lang="en-US" dirty="0"/>
          </a:p>
          <a:p>
            <a:r>
              <a:rPr lang="en-US" dirty="0"/>
              <a:t>Is RPA behavior similar within or across customers?</a:t>
            </a:r>
          </a:p>
          <a:p>
            <a:endParaRPr lang="en-US" dirty="0"/>
          </a:p>
          <a:p>
            <a:r>
              <a:rPr lang="en-US" dirty="0"/>
              <a:t>Explore other types of RPA behavior</a:t>
            </a:r>
          </a:p>
          <a:p>
            <a:endParaRPr lang="en-US" dirty="0"/>
          </a:p>
          <a:p>
            <a:r>
              <a:rPr lang="en-US" dirty="0"/>
              <a:t>Understand </a:t>
            </a:r>
            <a:r>
              <a:rPr lang="en-US" b="1" dirty="0"/>
              <a:t>why</a:t>
            </a:r>
            <a:r>
              <a:rPr lang="en-US" dirty="0"/>
              <a:t> customers are automating certain tasks.</a:t>
            </a:r>
          </a:p>
          <a:p>
            <a:pPr marL="365760" lvl="1" indent="0">
              <a:buNone/>
            </a:pPr>
            <a:endParaRPr lang="en-US" dirty="0"/>
          </a:p>
          <a:p>
            <a:pPr lvl="1"/>
            <a:endParaRPr lang="en-US" dirty="0"/>
          </a:p>
        </p:txBody>
      </p:sp>
      <p:sp>
        <p:nvSpPr>
          <p:cNvPr id="3" name="Title 2">
            <a:extLst>
              <a:ext uri="{FF2B5EF4-FFF2-40B4-BE49-F238E27FC236}">
                <a16:creationId xmlns:a16="http://schemas.microsoft.com/office/drawing/2014/main" id="{80541433-3E48-8775-8EF4-D44382B04456}"/>
              </a:ext>
            </a:extLst>
          </p:cNvPr>
          <p:cNvSpPr>
            <a:spLocks noGrp="1"/>
          </p:cNvSpPr>
          <p:nvPr>
            <p:ph type="title"/>
          </p:nvPr>
        </p:nvSpPr>
        <p:spPr/>
        <p:txBody>
          <a:bodyPr/>
          <a:lstStyle/>
          <a:p>
            <a:r>
              <a:rPr lang="en-US" dirty="0"/>
              <a:t>Next steps</a:t>
            </a:r>
          </a:p>
        </p:txBody>
      </p:sp>
      <p:sp>
        <p:nvSpPr>
          <p:cNvPr id="4" name="Date Placeholder 3">
            <a:extLst>
              <a:ext uri="{FF2B5EF4-FFF2-40B4-BE49-F238E27FC236}">
                <a16:creationId xmlns:a16="http://schemas.microsoft.com/office/drawing/2014/main" id="{2012814A-CFE4-4BEB-7B96-5A8B4BB80976}"/>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F5DC4CAD-7B7A-7FB2-2D06-DA70702C6D95}"/>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68662E4-D7D1-CEA1-2EDC-61E5B46CF5B2}"/>
              </a:ext>
            </a:extLst>
          </p:cNvPr>
          <p:cNvSpPr>
            <a:spLocks noGrp="1"/>
          </p:cNvSpPr>
          <p:nvPr>
            <p:ph type="sldNum" sz="quarter" idx="47"/>
          </p:nvPr>
        </p:nvSpPr>
        <p:spPr/>
        <p:txBody>
          <a:bodyPr/>
          <a:lstStyle/>
          <a:p>
            <a:fld id="{345D60D9-5372-5F40-9443-0F9AE5BDC3C8}" type="slidenum">
              <a:rPr lang="en-US" smtClean="0"/>
              <a:pPr/>
              <a:t>20</a:t>
            </a:fld>
            <a:endParaRPr lang="en-US" dirty="0"/>
          </a:p>
        </p:txBody>
      </p:sp>
    </p:spTree>
    <p:extLst>
      <p:ext uri="{BB962C8B-B14F-4D97-AF65-F5344CB8AC3E}">
        <p14:creationId xmlns:p14="http://schemas.microsoft.com/office/powerpoint/2010/main" val="384057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B0AE0B-4528-4F4B-4158-1C35509AB8D4}"/>
              </a:ext>
            </a:extLst>
          </p:cNvPr>
          <p:cNvSpPr>
            <a:spLocks noGrp="1"/>
          </p:cNvSpPr>
          <p:nvPr>
            <p:ph type="ctrTitle"/>
          </p:nvPr>
        </p:nvSpPr>
        <p:spPr>
          <a:xfrm>
            <a:off x="904264" y="884817"/>
            <a:ext cx="10158984" cy="1280160"/>
          </a:xfrm>
          <a:solidFill>
            <a:schemeClr val="bg1"/>
          </a:solidFill>
        </p:spPr>
        <p:txBody>
          <a:bodyPr/>
          <a:lstStyle/>
          <a:p>
            <a:r>
              <a:rPr lang="en-US" dirty="0"/>
              <a:t>What I learned!  </a:t>
            </a:r>
          </a:p>
        </p:txBody>
      </p:sp>
      <p:sp>
        <p:nvSpPr>
          <p:cNvPr id="4" name="Date Placeholder 3">
            <a:extLst>
              <a:ext uri="{FF2B5EF4-FFF2-40B4-BE49-F238E27FC236}">
                <a16:creationId xmlns:a16="http://schemas.microsoft.com/office/drawing/2014/main" id="{82C8F5AE-C7D7-05C3-5012-9309E24F1066}"/>
              </a:ext>
            </a:extLst>
          </p:cNvPr>
          <p:cNvSpPr>
            <a:spLocks noGrp="1"/>
          </p:cNvSpPr>
          <p:nvPr>
            <p:ph type="dt" sz="half" idx="4294967295"/>
          </p:nvPr>
        </p:nvSpPr>
        <p:spPr>
          <a:xfrm>
            <a:off x="9448800" y="6426200"/>
            <a:ext cx="2743200" cy="363538"/>
          </a:xfrm>
        </p:spPr>
        <p:txBody>
          <a:bodyPr/>
          <a:lstStyle/>
          <a:p>
            <a:r>
              <a:rPr lang="en-US"/>
              <a:t>[Date]</a:t>
            </a:r>
            <a:endParaRPr lang="en-US" dirty="0"/>
          </a:p>
        </p:txBody>
      </p:sp>
      <p:sp>
        <p:nvSpPr>
          <p:cNvPr id="5" name="Footer Placeholder 4">
            <a:extLst>
              <a:ext uri="{FF2B5EF4-FFF2-40B4-BE49-F238E27FC236}">
                <a16:creationId xmlns:a16="http://schemas.microsoft.com/office/drawing/2014/main" id="{A68855B0-03B0-5CA2-CEEF-FCD32B5059CC}"/>
              </a:ext>
            </a:extLst>
          </p:cNvPr>
          <p:cNvSpPr>
            <a:spLocks noGrp="1"/>
          </p:cNvSpPr>
          <p:nvPr>
            <p:ph type="ftr" sz="quarter" idx="4294967295"/>
          </p:nvPr>
        </p:nvSpPr>
        <p:spPr>
          <a:xfrm>
            <a:off x="0" y="6424613"/>
            <a:ext cx="5746750" cy="365125"/>
          </a:xfrm>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0602EFF-87D1-3E07-31E8-5669B4AEB382}"/>
              </a:ext>
            </a:extLst>
          </p:cNvPr>
          <p:cNvSpPr>
            <a:spLocks noGrp="1"/>
          </p:cNvSpPr>
          <p:nvPr>
            <p:ph type="sldNum" sz="quarter" idx="4294967295"/>
          </p:nvPr>
        </p:nvSpPr>
        <p:spPr>
          <a:xfrm>
            <a:off x="0" y="6423025"/>
            <a:ext cx="365125" cy="366713"/>
          </a:xfrm>
        </p:spPr>
        <p:txBody>
          <a:bodyPr/>
          <a:lstStyle/>
          <a:p>
            <a:fld id="{345D60D9-5372-5F40-9443-0F9AE5BDC3C8}" type="slidenum">
              <a:rPr lang="en-US" smtClean="0"/>
              <a:pPr/>
              <a:t>21</a:t>
            </a:fld>
            <a:endParaRPr lang="en-US" dirty="0"/>
          </a:p>
        </p:txBody>
      </p:sp>
      <p:grpSp>
        <p:nvGrpSpPr>
          <p:cNvPr id="3" name="Group 2">
            <a:extLst>
              <a:ext uri="{FF2B5EF4-FFF2-40B4-BE49-F238E27FC236}">
                <a16:creationId xmlns:a16="http://schemas.microsoft.com/office/drawing/2014/main" id="{DAF91E34-CBAB-9BBF-0D17-410C5575E417}"/>
              </a:ext>
            </a:extLst>
          </p:cNvPr>
          <p:cNvGrpSpPr/>
          <p:nvPr/>
        </p:nvGrpSpPr>
        <p:grpSpPr>
          <a:xfrm>
            <a:off x="4749915" y="1366077"/>
            <a:ext cx="1529247" cy="698388"/>
            <a:chOff x="4733960" y="2486514"/>
            <a:chExt cx="2217687" cy="1012790"/>
          </a:xfrm>
        </p:grpSpPr>
        <p:pic>
          <p:nvPicPr>
            <p:cNvPr id="1028" name="Picture 4" descr="Party Face Emoji [Free Download All Emojis] | Emoji Island">
              <a:extLst>
                <a:ext uri="{FF2B5EF4-FFF2-40B4-BE49-F238E27FC236}">
                  <a16:creationId xmlns:a16="http://schemas.microsoft.com/office/drawing/2014/main" id="{D89F576E-6F3B-FAFB-3C3F-28A0877C2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960" y="2507613"/>
              <a:ext cx="1012790" cy="9916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Smiling Face With Open Hands Emoji — Meaning, Copy &amp; Paste">
              <a:extLst>
                <a:ext uri="{FF2B5EF4-FFF2-40B4-BE49-F238E27FC236}">
                  <a16:creationId xmlns:a16="http://schemas.microsoft.com/office/drawing/2014/main" id="{CE054B41-7EB6-629A-E9CE-0AA379842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8857" y="2486514"/>
              <a:ext cx="1012790" cy="101279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9C2B7EFE-9A24-521F-3930-2D344BF3161D}"/>
              </a:ext>
            </a:extLst>
          </p:cNvPr>
          <p:cNvSpPr txBox="1"/>
          <p:nvPr/>
        </p:nvSpPr>
        <p:spPr>
          <a:xfrm>
            <a:off x="904264" y="2545725"/>
            <a:ext cx="865990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How to explain highly technical concepts to a non-technical audience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How to look ”beyond the numbers” and understand the real human experience or “story” behind the data</a:t>
            </a:r>
          </a:p>
        </p:txBody>
      </p:sp>
    </p:spTree>
    <p:extLst>
      <p:ext uri="{BB962C8B-B14F-4D97-AF65-F5344CB8AC3E}">
        <p14:creationId xmlns:p14="http://schemas.microsoft.com/office/powerpoint/2010/main" val="411153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6E02DD-3277-1FBB-0FB3-3D35B1E829A0}"/>
              </a:ext>
            </a:extLst>
          </p:cNvPr>
          <p:cNvSpPr txBox="1"/>
          <p:nvPr/>
        </p:nvSpPr>
        <p:spPr>
          <a:xfrm>
            <a:off x="5416519" y="2259874"/>
            <a:ext cx="1358962" cy="369332"/>
          </a:xfrm>
          <a:prstGeom prst="rect">
            <a:avLst/>
          </a:prstGeom>
          <a:noFill/>
        </p:spPr>
        <p:txBody>
          <a:bodyPr wrap="none" rtlCol="0">
            <a:spAutoFit/>
          </a:bodyPr>
          <a:lstStyle/>
          <a:p>
            <a:r>
              <a:rPr lang="en-US" dirty="0"/>
              <a:t>Thank you!</a:t>
            </a:r>
          </a:p>
        </p:txBody>
      </p:sp>
    </p:spTree>
    <p:extLst>
      <p:ext uri="{BB962C8B-B14F-4D97-AF65-F5344CB8AC3E}">
        <p14:creationId xmlns:p14="http://schemas.microsoft.com/office/powerpoint/2010/main" val="200585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CCEE7-6F13-4034-B0B9-9AFB2749FAF4}"/>
              </a:ext>
            </a:extLst>
          </p:cNvPr>
          <p:cNvSpPr>
            <a:spLocks noGrp="1"/>
          </p:cNvSpPr>
          <p:nvPr>
            <p:ph type="body" sz="quarter" idx="43"/>
          </p:nvPr>
        </p:nvSpPr>
        <p:spPr>
          <a:xfrm>
            <a:off x="762000" y="1918018"/>
            <a:ext cx="10687050" cy="4505325"/>
          </a:xfrm>
        </p:spPr>
        <p:txBody>
          <a:bodyPr/>
          <a:lstStyle/>
          <a:p>
            <a:r>
              <a:rPr lang="en-US" b="1" dirty="0">
                <a:solidFill>
                  <a:schemeClr val="accent1"/>
                </a:solidFill>
                <a:latin typeface="Oracle Sans Tab Light" panose="020B0403020204020204" pitchFamily="34" charset="0"/>
                <a:cs typeface="Oracle Sans Tab Light" panose="020B0403020204020204" pitchFamily="34" charset="0"/>
              </a:rPr>
              <a:t>Design:</a:t>
            </a:r>
          </a:p>
          <a:p>
            <a:pPr lvl="1"/>
            <a:r>
              <a:rPr lang="en-US" dirty="0">
                <a:latin typeface="Oracle Sans Tab Light" panose="020B0403020204020204" pitchFamily="34" charset="0"/>
                <a:cs typeface="Oracle Sans Tab Light" panose="020B0403020204020204" pitchFamily="34" charset="0"/>
              </a:rPr>
              <a:t>Understanding why customers automate processes may help us discover automation opportunities.</a:t>
            </a:r>
            <a:endParaRPr lang="en-US" b="1" dirty="0">
              <a:solidFill>
                <a:schemeClr val="accent1"/>
              </a:solidFill>
              <a:latin typeface="Oracle Sans Tab Light" panose="020B0403020204020204" pitchFamily="34" charset="0"/>
              <a:cs typeface="Oracle Sans Tab Light" panose="020B0403020204020204" pitchFamily="34" charset="0"/>
            </a:endParaRPr>
          </a:p>
          <a:p>
            <a:pPr lvl="1"/>
            <a:r>
              <a:rPr lang="en-US" dirty="0">
                <a:latin typeface="Oracle Sans Tab Light" panose="020B0403020204020204" pitchFamily="34" charset="0"/>
                <a:cs typeface="Oracle Sans Tab Light" panose="020B0403020204020204" pitchFamily="34" charset="0"/>
              </a:rPr>
              <a:t>RPAs may interfere with user experience research by skewing the trends we see in data.</a:t>
            </a:r>
          </a:p>
          <a:p>
            <a:pPr marL="365760" lvl="1" indent="0">
              <a:buNone/>
            </a:pPr>
            <a:endParaRPr lang="en-US" dirty="0">
              <a:latin typeface="Oracle Sans Tab Light" panose="020B0403020204020204" pitchFamily="34" charset="0"/>
              <a:cs typeface="Oracle Sans Tab Light" panose="020B0403020204020204" pitchFamily="34" charset="0"/>
            </a:endParaRPr>
          </a:p>
          <a:p>
            <a:r>
              <a:rPr lang="en-US" b="1" dirty="0">
                <a:solidFill>
                  <a:schemeClr val="accent1"/>
                </a:solidFill>
                <a:latin typeface="Oracle Sans Tab Light" panose="020B0403020204020204" pitchFamily="34" charset="0"/>
                <a:cs typeface="Oracle Sans Tab Light" panose="020B0403020204020204" pitchFamily="34" charset="0"/>
              </a:rPr>
              <a:t>Sales</a:t>
            </a:r>
            <a:r>
              <a:rPr lang="en-US" dirty="0">
                <a:solidFill>
                  <a:schemeClr val="accent1"/>
                </a:solidFill>
                <a:latin typeface="Oracle Sans Tab Light" panose="020B0403020204020204" pitchFamily="34" charset="0"/>
                <a:cs typeface="Oracle Sans Tab Light" panose="020B0403020204020204" pitchFamily="34" charset="0"/>
              </a:rPr>
              <a:t>:</a:t>
            </a:r>
          </a:p>
          <a:p>
            <a:pPr lvl="1"/>
            <a:r>
              <a:rPr lang="en-US" dirty="0">
                <a:latin typeface="Oracle Sans Tab Light" panose="020B0403020204020204" pitchFamily="34" charset="0"/>
                <a:cs typeface="Oracle Sans Tab Light" panose="020B0403020204020204" pitchFamily="34" charset="0"/>
              </a:rPr>
              <a:t>If many users are using enterprise software under one account, there is opportunity to optimize our revenue. This information can be used to drive more sales.</a:t>
            </a:r>
          </a:p>
          <a:p>
            <a:pPr lvl="1"/>
            <a:endParaRPr lang="en-US" dirty="0">
              <a:latin typeface="Oracle Sans Tab Light" panose="020B0403020204020204" pitchFamily="34" charset="0"/>
              <a:cs typeface="Oracle Sans Tab Light" panose="020B0403020204020204" pitchFamily="34" charset="0"/>
            </a:endParaRPr>
          </a:p>
          <a:p>
            <a:r>
              <a:rPr lang="en-US" b="1" dirty="0">
                <a:solidFill>
                  <a:schemeClr val="accent1"/>
                </a:solidFill>
                <a:latin typeface="Oracle Sans Tab Light" panose="020B0403020204020204" pitchFamily="34" charset="0"/>
                <a:cs typeface="Oracle Sans Tab Light" panose="020B0403020204020204" pitchFamily="34" charset="0"/>
              </a:rPr>
              <a:t>Security</a:t>
            </a:r>
            <a:r>
              <a:rPr lang="en-US" dirty="0">
                <a:solidFill>
                  <a:schemeClr val="accent1"/>
                </a:solidFill>
                <a:latin typeface="Oracle Sans Tab Light" panose="020B0403020204020204" pitchFamily="34" charset="0"/>
                <a:cs typeface="Oracle Sans Tab Light" panose="020B0403020204020204" pitchFamily="34" charset="0"/>
              </a:rPr>
              <a:t>:</a:t>
            </a:r>
          </a:p>
          <a:p>
            <a:pPr lvl="1"/>
            <a:r>
              <a:rPr lang="en-US" dirty="0">
                <a:latin typeface="Oracle Sans Tab Light" panose="020B0403020204020204" pitchFamily="34" charset="0"/>
                <a:cs typeface="Oracle Sans Tab Light" panose="020B0403020204020204" pitchFamily="34" charset="0"/>
              </a:rPr>
              <a:t>RPAs may be used for malicious purposes.</a:t>
            </a:r>
          </a:p>
          <a:p>
            <a:pPr lvl="1"/>
            <a:endParaRPr lang="en-US" dirty="0">
              <a:latin typeface="Oracle Sans Tab Light" panose="020B0403020204020204" pitchFamily="34" charset="0"/>
              <a:cs typeface="Oracle Sans Tab Light" panose="020B0403020204020204" pitchFamily="34" charset="0"/>
            </a:endParaRPr>
          </a:p>
        </p:txBody>
      </p:sp>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768875" y="490697"/>
            <a:ext cx="10671048" cy="822960"/>
          </a:xfrm>
        </p:spPr>
        <p:txBody>
          <a:bodyPr/>
          <a:lstStyle/>
          <a:p>
            <a:r>
              <a:rPr lang="en-US" dirty="0"/>
              <a:t>Clarity of Purpose! Why do we care?</a:t>
            </a:r>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47"/>
          </p:nvPr>
        </p:nvSpPr>
        <p:spPr/>
        <p:txBody>
          <a:bodyPr/>
          <a:lstStyle/>
          <a:p>
            <a:fld id="{345D60D9-5372-5F40-9443-0F9AE5BDC3C8}" type="slidenum">
              <a:rPr lang="en-US" smtClean="0"/>
              <a:pPr/>
              <a:t>3</a:t>
            </a:fld>
            <a:endParaRPr lang="en-US" dirty="0"/>
          </a:p>
        </p:txBody>
      </p:sp>
      <p:sp>
        <p:nvSpPr>
          <p:cNvPr id="7" name="Rectangle 6">
            <a:extLst>
              <a:ext uri="{FF2B5EF4-FFF2-40B4-BE49-F238E27FC236}">
                <a16:creationId xmlns:a16="http://schemas.microsoft.com/office/drawing/2014/main" id="{996CC7DD-F47F-6FD0-7D34-77E3306D1A3F}"/>
              </a:ext>
            </a:extLst>
          </p:cNvPr>
          <p:cNvSpPr/>
          <p:nvPr/>
        </p:nvSpPr>
        <p:spPr>
          <a:xfrm>
            <a:off x="11002297" y="6135329"/>
            <a:ext cx="943897" cy="72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bg1"/>
              </a:solidFill>
            </a:endParaRPr>
          </a:p>
        </p:txBody>
      </p:sp>
    </p:spTree>
    <p:extLst>
      <p:ext uri="{BB962C8B-B14F-4D97-AF65-F5344CB8AC3E}">
        <p14:creationId xmlns:p14="http://schemas.microsoft.com/office/powerpoint/2010/main" val="221928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B2173B-3745-6529-A850-19F060F765C9}"/>
              </a:ext>
            </a:extLst>
          </p:cNvPr>
          <p:cNvSpPr>
            <a:spLocks noGrp="1"/>
          </p:cNvSpPr>
          <p:nvPr>
            <p:ph type="title"/>
          </p:nvPr>
        </p:nvSpPr>
        <p:spPr>
          <a:xfrm>
            <a:off x="760476" y="288936"/>
            <a:ext cx="10671048" cy="822960"/>
          </a:xfrm>
        </p:spPr>
        <p:txBody>
          <a:bodyPr/>
          <a:lstStyle/>
          <a:p>
            <a:r>
              <a:rPr lang="en-US" dirty="0"/>
              <a:t>Getting to know the dataset</a:t>
            </a:r>
          </a:p>
        </p:txBody>
      </p:sp>
      <p:sp>
        <p:nvSpPr>
          <p:cNvPr id="6" name="Slide Number Placeholder 5">
            <a:extLst>
              <a:ext uri="{FF2B5EF4-FFF2-40B4-BE49-F238E27FC236}">
                <a16:creationId xmlns:a16="http://schemas.microsoft.com/office/drawing/2014/main" id="{71E7D562-C92A-62A8-3DC7-53E7E4D35953}"/>
              </a:ext>
            </a:extLst>
          </p:cNvPr>
          <p:cNvSpPr>
            <a:spLocks noGrp="1"/>
          </p:cNvSpPr>
          <p:nvPr>
            <p:ph type="sldNum" sz="quarter" idx="47"/>
          </p:nvPr>
        </p:nvSpPr>
        <p:spPr/>
        <p:txBody>
          <a:bodyPr/>
          <a:lstStyle/>
          <a:p>
            <a:fld id="{345D60D9-5372-5F40-9443-0F9AE5BDC3C8}" type="slidenum">
              <a:rPr lang="en-US" smtClean="0"/>
              <a:pPr/>
              <a:t>4</a:t>
            </a:fld>
            <a:endParaRPr lang="en-US" dirty="0"/>
          </a:p>
        </p:txBody>
      </p:sp>
      <p:sp>
        <p:nvSpPr>
          <p:cNvPr id="11" name="TextBox 10">
            <a:extLst>
              <a:ext uri="{FF2B5EF4-FFF2-40B4-BE49-F238E27FC236}">
                <a16:creationId xmlns:a16="http://schemas.microsoft.com/office/drawing/2014/main" id="{4224AB4E-B22D-4F56-EDC6-84345E0A46A2}"/>
              </a:ext>
            </a:extLst>
          </p:cNvPr>
          <p:cNvSpPr txBox="1"/>
          <p:nvPr/>
        </p:nvSpPr>
        <p:spPr>
          <a:xfrm>
            <a:off x="5729808" y="2925409"/>
            <a:ext cx="5839585" cy="830997"/>
          </a:xfrm>
          <a:prstGeom prst="rect">
            <a:avLst/>
          </a:prstGeom>
          <a:noFill/>
        </p:spPr>
        <p:txBody>
          <a:bodyPr wrap="square">
            <a:spAutoFit/>
          </a:bodyPr>
          <a:lstStyle/>
          <a:p>
            <a:r>
              <a:rPr lang="en-US" sz="4800" b="1" dirty="0">
                <a:solidFill>
                  <a:srgbClr val="759C6C"/>
                </a:solidFill>
              </a:rPr>
              <a:t>103M</a:t>
            </a:r>
            <a:r>
              <a:rPr lang="en-US" sz="2800" b="1" i="1" dirty="0">
                <a:solidFill>
                  <a:schemeClr val="tx1">
                    <a:lumMod val="50000"/>
                    <a:lumOff val="50000"/>
                  </a:schemeClr>
                </a:solidFill>
              </a:rPr>
              <a:t> </a:t>
            </a:r>
            <a:r>
              <a:rPr lang="en-US" sz="2800" b="1" i="1" dirty="0">
                <a:solidFill>
                  <a:schemeClr val="bg2"/>
                </a:solidFill>
              </a:rPr>
              <a:t>user</a:t>
            </a:r>
            <a:r>
              <a:rPr lang="en-US" sz="2800" b="1" dirty="0">
                <a:solidFill>
                  <a:schemeClr val="tx1">
                    <a:lumMod val="50000"/>
                    <a:lumOff val="50000"/>
                  </a:schemeClr>
                </a:solidFill>
              </a:rPr>
              <a:t> </a:t>
            </a:r>
            <a:r>
              <a:rPr lang="en-US" sz="2800" b="1" i="1" dirty="0">
                <a:solidFill>
                  <a:schemeClr val="bg2"/>
                </a:solidFill>
              </a:rPr>
              <a:t>actions</a:t>
            </a:r>
          </a:p>
        </p:txBody>
      </p:sp>
      <p:sp>
        <p:nvSpPr>
          <p:cNvPr id="21" name="TextBox 20">
            <a:extLst>
              <a:ext uri="{FF2B5EF4-FFF2-40B4-BE49-F238E27FC236}">
                <a16:creationId xmlns:a16="http://schemas.microsoft.com/office/drawing/2014/main" id="{86AB9F60-F760-8D19-59D4-973E653BC440}"/>
              </a:ext>
            </a:extLst>
          </p:cNvPr>
          <p:cNvSpPr txBox="1"/>
          <p:nvPr/>
        </p:nvSpPr>
        <p:spPr>
          <a:xfrm>
            <a:off x="761568" y="1749348"/>
            <a:ext cx="4968240" cy="830997"/>
          </a:xfrm>
          <a:prstGeom prst="rect">
            <a:avLst/>
          </a:prstGeom>
          <a:noFill/>
        </p:spPr>
        <p:txBody>
          <a:bodyPr wrap="square">
            <a:spAutoFit/>
          </a:bodyPr>
          <a:lstStyle/>
          <a:p>
            <a:r>
              <a:rPr lang="en-US" sz="4800" b="1" dirty="0">
                <a:solidFill>
                  <a:srgbClr val="759C6C"/>
                </a:solidFill>
              </a:rPr>
              <a:t>1 week</a:t>
            </a:r>
            <a:r>
              <a:rPr lang="en-US" sz="4800" b="1" i="1" dirty="0">
                <a:solidFill>
                  <a:schemeClr val="tx1">
                    <a:lumMod val="50000"/>
                    <a:lumOff val="50000"/>
                  </a:schemeClr>
                </a:solidFill>
              </a:rPr>
              <a:t> </a:t>
            </a:r>
            <a:r>
              <a:rPr lang="en-US" sz="2800" b="1" dirty="0">
                <a:solidFill>
                  <a:schemeClr val="bg2"/>
                </a:solidFill>
              </a:rPr>
              <a:t>timespan</a:t>
            </a:r>
            <a:endParaRPr lang="en-US" sz="2800" b="1" i="1" dirty="0">
              <a:solidFill>
                <a:schemeClr val="tx2">
                  <a:lumMod val="50000"/>
                  <a:lumOff val="50000"/>
                </a:schemeClr>
              </a:solidFill>
            </a:endParaRPr>
          </a:p>
        </p:txBody>
      </p:sp>
      <p:sp>
        <p:nvSpPr>
          <p:cNvPr id="23" name="TextBox 22">
            <a:extLst>
              <a:ext uri="{FF2B5EF4-FFF2-40B4-BE49-F238E27FC236}">
                <a16:creationId xmlns:a16="http://schemas.microsoft.com/office/drawing/2014/main" id="{12CF38B4-29D9-30E3-C1D4-6BCB98A3031A}"/>
              </a:ext>
            </a:extLst>
          </p:cNvPr>
          <p:cNvSpPr txBox="1"/>
          <p:nvPr/>
        </p:nvSpPr>
        <p:spPr>
          <a:xfrm>
            <a:off x="760476" y="2925409"/>
            <a:ext cx="4819125" cy="861774"/>
          </a:xfrm>
          <a:prstGeom prst="rect">
            <a:avLst/>
          </a:prstGeom>
          <a:noFill/>
        </p:spPr>
        <p:txBody>
          <a:bodyPr wrap="square">
            <a:spAutoFit/>
          </a:bodyPr>
          <a:lstStyle/>
          <a:p>
            <a:pPr indent="0">
              <a:buNone/>
            </a:pPr>
            <a:r>
              <a:rPr lang="en-US" sz="4800" b="1" dirty="0">
                <a:solidFill>
                  <a:srgbClr val="759C6C"/>
                </a:solidFill>
              </a:rPr>
              <a:t>736</a:t>
            </a:r>
            <a:r>
              <a:rPr lang="en-US" sz="2800" b="1" dirty="0">
                <a:solidFill>
                  <a:srgbClr val="759C6C"/>
                </a:solidFill>
              </a:rPr>
              <a:t> </a:t>
            </a:r>
            <a:r>
              <a:rPr lang="en-US" sz="2800" b="1" i="1" dirty="0">
                <a:solidFill>
                  <a:schemeClr val="bg2"/>
                </a:solidFill>
              </a:rPr>
              <a:t>customers</a:t>
            </a:r>
          </a:p>
        </p:txBody>
      </p:sp>
      <p:sp>
        <p:nvSpPr>
          <p:cNvPr id="25" name="TextBox 24">
            <a:extLst>
              <a:ext uri="{FF2B5EF4-FFF2-40B4-BE49-F238E27FC236}">
                <a16:creationId xmlns:a16="http://schemas.microsoft.com/office/drawing/2014/main" id="{5D7770CA-C3AB-65F1-B032-0A992BC03C8A}"/>
              </a:ext>
            </a:extLst>
          </p:cNvPr>
          <p:cNvSpPr txBox="1"/>
          <p:nvPr/>
        </p:nvSpPr>
        <p:spPr>
          <a:xfrm>
            <a:off x="760476" y="4095742"/>
            <a:ext cx="4622800" cy="861774"/>
          </a:xfrm>
          <a:prstGeom prst="rect">
            <a:avLst/>
          </a:prstGeom>
          <a:noFill/>
        </p:spPr>
        <p:txBody>
          <a:bodyPr wrap="square">
            <a:spAutoFit/>
          </a:bodyPr>
          <a:lstStyle/>
          <a:p>
            <a:r>
              <a:rPr lang="en-US" sz="4800" b="1" dirty="0">
                <a:solidFill>
                  <a:srgbClr val="759C6C"/>
                </a:solidFill>
              </a:rPr>
              <a:t>915K</a:t>
            </a:r>
            <a:r>
              <a:rPr lang="en-US" sz="2800" b="1" i="1" dirty="0">
                <a:solidFill>
                  <a:schemeClr val="tx1">
                    <a:lumMod val="50000"/>
                    <a:lumOff val="50000"/>
                  </a:schemeClr>
                </a:solidFill>
              </a:rPr>
              <a:t> </a:t>
            </a:r>
            <a:r>
              <a:rPr lang="en-US" sz="2800" b="1" i="1" dirty="0">
                <a:solidFill>
                  <a:schemeClr val="bg2"/>
                </a:solidFill>
              </a:rPr>
              <a:t>users</a:t>
            </a:r>
          </a:p>
        </p:txBody>
      </p:sp>
      <p:sp>
        <p:nvSpPr>
          <p:cNvPr id="15" name="TextBox 14">
            <a:extLst>
              <a:ext uri="{FF2B5EF4-FFF2-40B4-BE49-F238E27FC236}">
                <a16:creationId xmlns:a16="http://schemas.microsoft.com/office/drawing/2014/main" id="{E7D7F1AB-08F0-96B7-377B-6187ADC20429}"/>
              </a:ext>
            </a:extLst>
          </p:cNvPr>
          <p:cNvSpPr txBox="1"/>
          <p:nvPr/>
        </p:nvSpPr>
        <p:spPr>
          <a:xfrm>
            <a:off x="5729808" y="1743638"/>
            <a:ext cx="5643260" cy="861774"/>
          </a:xfrm>
          <a:prstGeom prst="rect">
            <a:avLst/>
          </a:prstGeom>
          <a:noFill/>
        </p:spPr>
        <p:txBody>
          <a:bodyPr wrap="square" lIns="91440" tIns="45720" rIns="91440" bIns="45720" anchor="t">
            <a:spAutoFit/>
          </a:bodyPr>
          <a:lstStyle/>
          <a:p>
            <a:r>
              <a:rPr lang="en-US" sz="4800" b="1" dirty="0">
                <a:solidFill>
                  <a:srgbClr val="759C6C"/>
                </a:solidFill>
              </a:rPr>
              <a:t>2.7M </a:t>
            </a:r>
            <a:r>
              <a:rPr lang="en-US" sz="2800" dirty="0"/>
              <a:t> </a:t>
            </a:r>
            <a:r>
              <a:rPr lang="en-US" sz="2800" b="1" i="1" dirty="0">
                <a:solidFill>
                  <a:schemeClr val="bg2"/>
                </a:solidFill>
              </a:rPr>
              <a:t>user</a:t>
            </a:r>
            <a:r>
              <a:rPr lang="en-US" sz="2800" b="1" i="1" dirty="0">
                <a:solidFill>
                  <a:schemeClr val="tx1">
                    <a:lumMod val="50000"/>
                    <a:lumOff val="50000"/>
                  </a:schemeClr>
                </a:solidFill>
              </a:rPr>
              <a:t> </a:t>
            </a:r>
            <a:r>
              <a:rPr lang="en-US" sz="2800" b="1" i="1" dirty="0">
                <a:solidFill>
                  <a:schemeClr val="bg2"/>
                </a:solidFill>
              </a:rPr>
              <a:t>sessions</a:t>
            </a:r>
          </a:p>
        </p:txBody>
      </p:sp>
      <p:grpSp>
        <p:nvGrpSpPr>
          <p:cNvPr id="32" name="Group 31">
            <a:extLst>
              <a:ext uri="{FF2B5EF4-FFF2-40B4-BE49-F238E27FC236}">
                <a16:creationId xmlns:a16="http://schemas.microsoft.com/office/drawing/2014/main" id="{06D227E8-CAA2-8DCC-D847-ECF4A6DACA7A}"/>
              </a:ext>
            </a:extLst>
          </p:cNvPr>
          <p:cNvGrpSpPr/>
          <p:nvPr/>
        </p:nvGrpSpPr>
        <p:grpSpPr>
          <a:xfrm>
            <a:off x="6541215" y="4176845"/>
            <a:ext cx="4831853" cy="1764423"/>
            <a:chOff x="5717080" y="4424516"/>
            <a:chExt cx="4831853" cy="1764423"/>
          </a:xfrm>
        </p:grpSpPr>
        <p:sp>
          <p:nvSpPr>
            <p:cNvPr id="27" name="TextBox 26">
              <a:extLst>
                <a:ext uri="{FF2B5EF4-FFF2-40B4-BE49-F238E27FC236}">
                  <a16:creationId xmlns:a16="http://schemas.microsoft.com/office/drawing/2014/main" id="{60BA5E3E-440F-4B6B-63F8-B789FFC078AE}"/>
                </a:ext>
              </a:extLst>
            </p:cNvPr>
            <p:cNvSpPr txBox="1"/>
            <p:nvPr/>
          </p:nvSpPr>
          <p:spPr>
            <a:xfrm>
              <a:off x="5729808" y="4424516"/>
              <a:ext cx="4819125" cy="1754326"/>
            </a:xfrm>
            <a:prstGeom prst="rect">
              <a:avLst/>
            </a:prstGeom>
            <a:noFill/>
            <a:ln>
              <a:solidFill>
                <a:schemeClr val="bg2"/>
              </a:solidFill>
            </a:ln>
          </p:spPr>
          <p:txBody>
            <a:bodyPr wrap="square" rtlCol="0">
              <a:spAutoFit/>
            </a:bodyPr>
            <a:lstStyle/>
            <a:p>
              <a:pPr algn="r"/>
              <a:r>
                <a:rPr lang="en-US" dirty="0">
                  <a:solidFill>
                    <a:schemeClr val="bg1"/>
                  </a:solidFill>
                </a:rPr>
                <a:t>Customers</a:t>
              </a: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p:txBody>
        </p:sp>
        <p:sp>
          <p:nvSpPr>
            <p:cNvPr id="28" name="TextBox 27">
              <a:extLst>
                <a:ext uri="{FF2B5EF4-FFF2-40B4-BE49-F238E27FC236}">
                  <a16:creationId xmlns:a16="http://schemas.microsoft.com/office/drawing/2014/main" id="{CCFB083B-3288-6375-D7FA-766E09C1937C}"/>
                </a:ext>
              </a:extLst>
            </p:cNvPr>
            <p:cNvSpPr txBox="1"/>
            <p:nvPr/>
          </p:nvSpPr>
          <p:spPr>
            <a:xfrm>
              <a:off x="5729808" y="4706087"/>
              <a:ext cx="3703722" cy="1477328"/>
            </a:xfrm>
            <a:prstGeom prst="rect">
              <a:avLst/>
            </a:prstGeom>
            <a:noFill/>
            <a:ln>
              <a:solidFill>
                <a:schemeClr val="bg2"/>
              </a:solidFill>
            </a:ln>
          </p:spPr>
          <p:txBody>
            <a:bodyPr wrap="square" rtlCol="0">
              <a:spAutoFit/>
            </a:bodyPr>
            <a:lstStyle/>
            <a:p>
              <a:pPr algn="r"/>
              <a:r>
                <a:rPr lang="en-US" dirty="0">
                  <a:solidFill>
                    <a:schemeClr val="bg1"/>
                  </a:solidFill>
                </a:rPr>
                <a:t>Users</a:t>
              </a: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p:txBody>
        </p:sp>
        <p:sp>
          <p:nvSpPr>
            <p:cNvPr id="29" name="TextBox 28">
              <a:extLst>
                <a:ext uri="{FF2B5EF4-FFF2-40B4-BE49-F238E27FC236}">
                  <a16:creationId xmlns:a16="http://schemas.microsoft.com/office/drawing/2014/main" id="{4162C383-442F-7D9A-85EF-7AF2B0FC2A7D}"/>
                </a:ext>
              </a:extLst>
            </p:cNvPr>
            <p:cNvSpPr txBox="1"/>
            <p:nvPr/>
          </p:nvSpPr>
          <p:spPr>
            <a:xfrm>
              <a:off x="5729806" y="4988610"/>
              <a:ext cx="3062397" cy="1200329"/>
            </a:xfrm>
            <a:prstGeom prst="rect">
              <a:avLst/>
            </a:prstGeom>
            <a:noFill/>
            <a:ln>
              <a:solidFill>
                <a:schemeClr val="bg2"/>
              </a:solidFill>
            </a:ln>
          </p:spPr>
          <p:txBody>
            <a:bodyPr wrap="square" rtlCol="0">
              <a:spAutoFit/>
            </a:bodyPr>
            <a:lstStyle/>
            <a:p>
              <a:pPr algn="r"/>
              <a:r>
                <a:rPr lang="en-US" dirty="0">
                  <a:solidFill>
                    <a:schemeClr val="bg1"/>
                  </a:solidFill>
                </a:rPr>
                <a:t>Sessions</a:t>
              </a:r>
            </a:p>
            <a:p>
              <a:pPr algn="r"/>
              <a:endParaRPr lang="en-US" dirty="0">
                <a:solidFill>
                  <a:schemeClr val="bg1"/>
                </a:solidFill>
              </a:endParaRPr>
            </a:p>
            <a:p>
              <a:pPr algn="r"/>
              <a:endParaRPr lang="en-US" dirty="0">
                <a:solidFill>
                  <a:schemeClr val="bg1"/>
                </a:solidFill>
              </a:endParaRPr>
            </a:p>
            <a:p>
              <a:pPr algn="r"/>
              <a:endParaRPr lang="en-US" dirty="0">
                <a:solidFill>
                  <a:schemeClr val="bg1"/>
                </a:solidFill>
              </a:endParaRPr>
            </a:p>
          </p:txBody>
        </p:sp>
        <p:sp>
          <p:nvSpPr>
            <p:cNvPr id="30" name="TextBox 29">
              <a:extLst>
                <a:ext uri="{FF2B5EF4-FFF2-40B4-BE49-F238E27FC236}">
                  <a16:creationId xmlns:a16="http://schemas.microsoft.com/office/drawing/2014/main" id="{4C35363F-BB68-9AE7-5823-BF6E7DEA2229}"/>
                </a:ext>
              </a:extLst>
            </p:cNvPr>
            <p:cNvSpPr txBox="1"/>
            <p:nvPr/>
          </p:nvSpPr>
          <p:spPr>
            <a:xfrm>
              <a:off x="5717080" y="5265609"/>
              <a:ext cx="2130837" cy="923330"/>
            </a:xfrm>
            <a:prstGeom prst="rect">
              <a:avLst/>
            </a:prstGeom>
            <a:noFill/>
            <a:ln>
              <a:solidFill>
                <a:schemeClr val="bg2"/>
              </a:solidFill>
            </a:ln>
          </p:spPr>
          <p:txBody>
            <a:bodyPr wrap="square" rtlCol="0">
              <a:spAutoFit/>
            </a:bodyPr>
            <a:lstStyle/>
            <a:p>
              <a:pPr algn="r"/>
              <a:r>
                <a:rPr lang="en-US" dirty="0">
                  <a:solidFill>
                    <a:schemeClr val="bg1"/>
                  </a:solidFill>
                </a:rPr>
                <a:t>Windows</a:t>
              </a:r>
            </a:p>
            <a:p>
              <a:pPr algn="r"/>
              <a:endParaRPr lang="en-US" dirty="0">
                <a:solidFill>
                  <a:schemeClr val="bg1"/>
                </a:solidFill>
              </a:endParaRPr>
            </a:p>
            <a:p>
              <a:pPr algn="r"/>
              <a:endParaRPr lang="en-US" dirty="0">
                <a:solidFill>
                  <a:schemeClr val="bg1"/>
                </a:solidFill>
              </a:endParaRPr>
            </a:p>
          </p:txBody>
        </p:sp>
        <p:sp>
          <p:nvSpPr>
            <p:cNvPr id="31" name="TextBox 30">
              <a:extLst>
                <a:ext uri="{FF2B5EF4-FFF2-40B4-BE49-F238E27FC236}">
                  <a16:creationId xmlns:a16="http://schemas.microsoft.com/office/drawing/2014/main" id="{CC48DEDE-E322-B8A4-38FC-7EA1BCC7EF8D}"/>
                </a:ext>
              </a:extLst>
            </p:cNvPr>
            <p:cNvSpPr txBox="1"/>
            <p:nvPr/>
          </p:nvSpPr>
          <p:spPr>
            <a:xfrm>
              <a:off x="5729805" y="5518340"/>
              <a:ext cx="1085725" cy="646331"/>
            </a:xfrm>
            <a:prstGeom prst="rect">
              <a:avLst/>
            </a:prstGeom>
            <a:noFill/>
            <a:ln>
              <a:solidFill>
                <a:schemeClr val="bg2"/>
              </a:solidFill>
            </a:ln>
          </p:spPr>
          <p:txBody>
            <a:bodyPr wrap="square" rtlCol="0">
              <a:spAutoFit/>
            </a:bodyPr>
            <a:lstStyle/>
            <a:p>
              <a:pPr algn="r"/>
              <a:r>
                <a:rPr lang="en-US" dirty="0">
                  <a:solidFill>
                    <a:schemeClr val="bg1"/>
                  </a:solidFill>
                </a:rPr>
                <a:t>Actions</a:t>
              </a:r>
            </a:p>
            <a:p>
              <a:pPr algn="r"/>
              <a:endParaRPr lang="en-US" dirty="0">
                <a:solidFill>
                  <a:schemeClr val="bg1"/>
                </a:solidFill>
              </a:endParaRPr>
            </a:p>
          </p:txBody>
        </p:sp>
      </p:grpSp>
      <p:sp>
        <p:nvSpPr>
          <p:cNvPr id="2" name="Rectangle 1">
            <a:extLst>
              <a:ext uri="{FF2B5EF4-FFF2-40B4-BE49-F238E27FC236}">
                <a16:creationId xmlns:a16="http://schemas.microsoft.com/office/drawing/2014/main" id="{4C09BD9A-313E-D066-850B-614F88680616}"/>
              </a:ext>
            </a:extLst>
          </p:cNvPr>
          <p:cNvSpPr/>
          <p:nvPr/>
        </p:nvSpPr>
        <p:spPr>
          <a:xfrm>
            <a:off x="10883153" y="6167718"/>
            <a:ext cx="1075765" cy="6902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88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B155D0F-5399-5D93-D374-2EE01679E2AD}"/>
              </a:ext>
            </a:extLst>
          </p:cNvPr>
          <p:cNvSpPr>
            <a:spLocks noGrp="1"/>
          </p:cNvSpPr>
          <p:nvPr>
            <p:ph type="sldNum" sz="quarter" idx="47"/>
          </p:nvPr>
        </p:nvSpPr>
        <p:spPr/>
        <p:txBody>
          <a:bodyPr/>
          <a:lstStyle/>
          <a:p>
            <a:fld id="{345D60D9-5372-5F40-9443-0F9AE5BDC3C8}" type="slidenum">
              <a:rPr lang="en-US" smtClean="0"/>
              <a:pPr/>
              <a:t>5</a:t>
            </a:fld>
            <a:endParaRPr lang="en-US" dirty="0"/>
          </a:p>
        </p:txBody>
      </p:sp>
      <p:sp>
        <p:nvSpPr>
          <p:cNvPr id="7" name="Rectangle 6">
            <a:extLst>
              <a:ext uri="{FF2B5EF4-FFF2-40B4-BE49-F238E27FC236}">
                <a16:creationId xmlns:a16="http://schemas.microsoft.com/office/drawing/2014/main" id="{091D0521-A20F-40C8-2579-5A8A40811B3C}"/>
              </a:ext>
            </a:extLst>
          </p:cNvPr>
          <p:cNvSpPr/>
          <p:nvPr/>
        </p:nvSpPr>
        <p:spPr>
          <a:xfrm>
            <a:off x="10883153" y="6167718"/>
            <a:ext cx="1075765" cy="6902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25E9D7-C1B7-3A87-F307-0E4997E9F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54" y="2491890"/>
            <a:ext cx="11496091" cy="1874219"/>
          </a:xfrm>
          <a:prstGeom prst="rect">
            <a:avLst/>
          </a:prstGeom>
        </p:spPr>
      </p:pic>
      <p:sp>
        <p:nvSpPr>
          <p:cNvPr id="2" name="Title 1">
            <a:extLst>
              <a:ext uri="{FF2B5EF4-FFF2-40B4-BE49-F238E27FC236}">
                <a16:creationId xmlns:a16="http://schemas.microsoft.com/office/drawing/2014/main" id="{CA08CB0D-EA0C-EA23-0522-C42CD4221B58}"/>
              </a:ext>
            </a:extLst>
          </p:cNvPr>
          <p:cNvSpPr>
            <a:spLocks noGrp="1"/>
          </p:cNvSpPr>
          <p:nvPr>
            <p:ph type="title"/>
          </p:nvPr>
        </p:nvSpPr>
        <p:spPr>
          <a:xfrm>
            <a:off x="768875" y="182402"/>
            <a:ext cx="10671048" cy="1036797"/>
          </a:xfrm>
        </p:spPr>
        <p:txBody>
          <a:bodyPr/>
          <a:lstStyle/>
          <a:p>
            <a:r>
              <a:rPr lang="en-US" dirty="0"/>
              <a:t>What happens when a user clicks on the software?</a:t>
            </a:r>
          </a:p>
        </p:txBody>
      </p:sp>
    </p:spTree>
    <p:extLst>
      <p:ext uri="{BB962C8B-B14F-4D97-AF65-F5344CB8AC3E}">
        <p14:creationId xmlns:p14="http://schemas.microsoft.com/office/powerpoint/2010/main" val="23350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768875" y="182402"/>
            <a:ext cx="10671048" cy="1036797"/>
          </a:xfrm>
        </p:spPr>
        <p:txBody>
          <a:bodyPr/>
          <a:lstStyle/>
          <a:p>
            <a:r>
              <a:rPr lang="en-US" dirty="0"/>
              <a:t>My Methodology</a:t>
            </a:r>
          </a:p>
        </p:txBody>
      </p:sp>
      <p:sp>
        <p:nvSpPr>
          <p:cNvPr id="6" name="Footer Placeholder 5">
            <a:extLst>
              <a:ext uri="{FF2B5EF4-FFF2-40B4-BE49-F238E27FC236}">
                <a16:creationId xmlns:a16="http://schemas.microsoft.com/office/drawing/2014/main" id="{A45C7805-1919-4077-848A-FBF1906B8C06}"/>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47"/>
          </p:nvPr>
        </p:nvSpPr>
        <p:spPr/>
        <p:txBody>
          <a:bodyPr/>
          <a:lstStyle/>
          <a:p>
            <a:fld id="{345D60D9-5372-5F40-9443-0F9AE5BDC3C8}" type="slidenum">
              <a:rPr lang="en-US" smtClean="0"/>
              <a:pPr/>
              <a:t>6</a:t>
            </a:fld>
            <a:endParaRPr lang="en-US" dirty="0"/>
          </a:p>
        </p:txBody>
      </p:sp>
      <p:sp>
        <p:nvSpPr>
          <p:cNvPr id="7" name="Date Placeholder 6">
            <a:extLst>
              <a:ext uri="{FF2B5EF4-FFF2-40B4-BE49-F238E27FC236}">
                <a16:creationId xmlns:a16="http://schemas.microsoft.com/office/drawing/2014/main" id="{C96960D2-0FE9-4184-88BD-154B51917767}"/>
              </a:ext>
            </a:extLst>
          </p:cNvPr>
          <p:cNvSpPr>
            <a:spLocks noGrp="1"/>
          </p:cNvSpPr>
          <p:nvPr>
            <p:ph type="dt" sz="half" idx="45"/>
          </p:nvPr>
        </p:nvSpPr>
        <p:spPr/>
        <p:txBody>
          <a:bodyPr/>
          <a:lstStyle/>
          <a:p>
            <a:r>
              <a:rPr lang="en-US" dirty="0"/>
              <a:t>July 14, 2023</a:t>
            </a:r>
          </a:p>
        </p:txBody>
      </p:sp>
      <p:sp>
        <p:nvSpPr>
          <p:cNvPr id="10" name="Content Placeholder 2">
            <a:extLst>
              <a:ext uri="{FF2B5EF4-FFF2-40B4-BE49-F238E27FC236}">
                <a16:creationId xmlns:a16="http://schemas.microsoft.com/office/drawing/2014/main" id="{85D30DF1-7B2E-A9E8-FAFC-A23BD7733093}"/>
              </a:ext>
            </a:extLst>
          </p:cNvPr>
          <p:cNvSpPr>
            <a:spLocks noGrp="1"/>
          </p:cNvSpPr>
          <p:nvPr>
            <p:ph type="body" sz="quarter" idx="43"/>
          </p:nvPr>
        </p:nvSpPr>
        <p:spPr>
          <a:xfrm>
            <a:off x="762000" y="1828800"/>
            <a:ext cx="5084064" cy="4286249"/>
          </a:xfrm>
        </p:spPr>
        <p:txBody>
          <a:bodyPr/>
          <a:lstStyle/>
          <a:p>
            <a:pPr marL="342900" indent="-342900"/>
            <a:r>
              <a:rPr lang="en-US" dirty="0"/>
              <a:t>Clean &amp; preprocess the dataset</a:t>
            </a:r>
          </a:p>
          <a:p>
            <a:pPr marL="342900" indent="-342900"/>
            <a:endParaRPr lang="en-US" dirty="0"/>
          </a:p>
          <a:p>
            <a:pPr marL="342900" indent="-342900"/>
            <a:r>
              <a:rPr lang="en-US" dirty="0"/>
              <a:t>Examine the entire dataset.</a:t>
            </a:r>
          </a:p>
          <a:p>
            <a:pPr marL="891540" lvl="1" indent="-342900"/>
            <a:r>
              <a:rPr lang="en-US" dirty="0"/>
              <a:t>Examine the shape of various features.</a:t>
            </a:r>
          </a:p>
          <a:p>
            <a:pPr marL="891540" lvl="1" indent="-342900"/>
            <a:r>
              <a:rPr lang="en-US" dirty="0"/>
              <a:t>Look for outliers.</a:t>
            </a:r>
          </a:p>
          <a:p>
            <a:pPr marL="891540" lvl="1" indent="-342900"/>
            <a:r>
              <a:rPr lang="en-US" dirty="0"/>
              <a:t>Identify potential indicators of RPAs.</a:t>
            </a:r>
          </a:p>
          <a:p>
            <a:pPr marL="342900" indent="-342900"/>
            <a:endParaRPr lang="en-US" dirty="0"/>
          </a:p>
          <a:p>
            <a:pPr marL="342900" indent="-342900"/>
            <a:r>
              <a:rPr lang="en-US" dirty="0"/>
              <a:t>Choose one user session that stands out and examine it more thoroughly.</a:t>
            </a:r>
          </a:p>
          <a:p>
            <a:pPr marL="342900" indent="-342900"/>
            <a:endParaRPr lang="en-US" dirty="0"/>
          </a:p>
          <a:p>
            <a:pPr marL="342900" indent="-342900"/>
            <a:r>
              <a:rPr lang="en-US" dirty="0"/>
              <a:t>Generalize my results to other sessions.</a:t>
            </a:r>
          </a:p>
        </p:txBody>
      </p:sp>
      <p:sp>
        <p:nvSpPr>
          <p:cNvPr id="3" name="Rectangle 2">
            <a:extLst>
              <a:ext uri="{FF2B5EF4-FFF2-40B4-BE49-F238E27FC236}">
                <a16:creationId xmlns:a16="http://schemas.microsoft.com/office/drawing/2014/main" id="{CFFD7152-E8EE-E461-84B5-8C901204ECAB}"/>
              </a:ext>
            </a:extLst>
          </p:cNvPr>
          <p:cNvSpPr/>
          <p:nvPr/>
        </p:nvSpPr>
        <p:spPr>
          <a:xfrm>
            <a:off x="10883153" y="6167718"/>
            <a:ext cx="1075765" cy="6902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10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DBDFE2-C3FD-2BA8-934C-63F8BA06D9D2}"/>
              </a:ext>
            </a:extLst>
          </p:cNvPr>
          <p:cNvSpPr>
            <a:spLocks noGrp="1"/>
          </p:cNvSpPr>
          <p:nvPr>
            <p:ph type="body" sz="quarter" idx="43"/>
          </p:nvPr>
        </p:nvSpPr>
        <p:spPr/>
        <p:txBody>
          <a:bodyPr/>
          <a:lstStyle/>
          <a:p>
            <a:r>
              <a:rPr lang="en-US" dirty="0"/>
              <a:t>Sorting the data</a:t>
            </a:r>
          </a:p>
          <a:p>
            <a:r>
              <a:rPr lang="en-US" dirty="0"/>
              <a:t>Problem where users and sessions were not distinct across customers, solution was creating a new user-distinct and session-distinct column combining the id with the customer id</a:t>
            </a:r>
          </a:p>
          <a:p>
            <a:r>
              <a:rPr lang="en-US" dirty="0"/>
              <a:t>Problem with shifting</a:t>
            </a:r>
          </a:p>
        </p:txBody>
      </p:sp>
      <p:sp>
        <p:nvSpPr>
          <p:cNvPr id="3" name="Title 2">
            <a:extLst>
              <a:ext uri="{FF2B5EF4-FFF2-40B4-BE49-F238E27FC236}">
                <a16:creationId xmlns:a16="http://schemas.microsoft.com/office/drawing/2014/main" id="{651369C8-CBDE-8544-2C9D-8D559F226C56}"/>
              </a:ext>
            </a:extLst>
          </p:cNvPr>
          <p:cNvSpPr>
            <a:spLocks noGrp="1"/>
          </p:cNvSpPr>
          <p:nvPr>
            <p:ph type="title"/>
          </p:nvPr>
        </p:nvSpPr>
        <p:spPr/>
        <p:txBody>
          <a:bodyPr/>
          <a:lstStyle/>
          <a:p>
            <a:r>
              <a:rPr lang="en-US" dirty="0"/>
              <a:t>Step 1: Data Cleaning</a:t>
            </a:r>
          </a:p>
        </p:txBody>
      </p:sp>
      <p:sp>
        <p:nvSpPr>
          <p:cNvPr id="4" name="Date Placeholder 3">
            <a:extLst>
              <a:ext uri="{FF2B5EF4-FFF2-40B4-BE49-F238E27FC236}">
                <a16:creationId xmlns:a16="http://schemas.microsoft.com/office/drawing/2014/main" id="{8506E5FC-99FD-5632-DFCA-FCB34EF0ED10}"/>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3CD32E0-6205-368E-6E37-1C6197F50E85}"/>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FA928A69-CE06-0827-A9B7-838E2D7DC371}"/>
              </a:ext>
            </a:extLst>
          </p:cNvPr>
          <p:cNvSpPr>
            <a:spLocks noGrp="1"/>
          </p:cNvSpPr>
          <p:nvPr>
            <p:ph type="sldNum" sz="quarter" idx="47"/>
          </p:nvPr>
        </p:nvSpPr>
        <p:spPr/>
        <p:txBody>
          <a:bodyPr/>
          <a:lstStyle/>
          <a:p>
            <a:fld id="{345D60D9-5372-5F40-9443-0F9AE5BDC3C8}" type="slidenum">
              <a:rPr lang="en-US" smtClean="0"/>
              <a:pPr/>
              <a:t>7</a:t>
            </a:fld>
            <a:endParaRPr lang="en-US" dirty="0"/>
          </a:p>
        </p:txBody>
      </p:sp>
    </p:spTree>
    <p:extLst>
      <p:ext uri="{BB962C8B-B14F-4D97-AF65-F5344CB8AC3E}">
        <p14:creationId xmlns:p14="http://schemas.microsoft.com/office/powerpoint/2010/main" val="273122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768875" y="182402"/>
            <a:ext cx="10671048" cy="1036797"/>
          </a:xfrm>
        </p:spPr>
        <p:txBody>
          <a:bodyPr/>
          <a:lstStyle/>
          <a:p>
            <a:r>
              <a:rPr lang="en-US" dirty="0"/>
              <a:t>Step 2: Explore the data, identify potential indicators of RPAs</a:t>
            </a:r>
          </a:p>
        </p:txBody>
      </p:sp>
      <p:sp>
        <p:nvSpPr>
          <p:cNvPr id="6" name="Footer Placeholder 5">
            <a:extLst>
              <a:ext uri="{FF2B5EF4-FFF2-40B4-BE49-F238E27FC236}">
                <a16:creationId xmlns:a16="http://schemas.microsoft.com/office/drawing/2014/main" id="{A45C7805-1919-4077-848A-FBF1906B8C06}"/>
              </a:ext>
            </a:extLst>
          </p:cNvPr>
          <p:cNvSpPr>
            <a:spLocks noGrp="1"/>
          </p:cNvSpPr>
          <p:nvPr>
            <p:ph type="ftr" sz="quarter" idx="46"/>
          </p:nvPr>
        </p:nvSpPr>
        <p:spPr/>
        <p:txBody>
          <a:bodyPr/>
          <a:lstStyle/>
          <a:p>
            <a:r>
              <a:rPr lang="en-US"/>
              <a:t>Copyright © 2021,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47"/>
          </p:nvPr>
        </p:nvSpPr>
        <p:spPr/>
        <p:txBody>
          <a:bodyPr/>
          <a:lstStyle/>
          <a:p>
            <a:fld id="{345D60D9-5372-5F40-9443-0F9AE5BDC3C8}" type="slidenum">
              <a:rPr lang="en-US" smtClean="0"/>
              <a:pPr/>
              <a:t>8</a:t>
            </a:fld>
            <a:endParaRPr lang="en-US" dirty="0"/>
          </a:p>
        </p:txBody>
      </p:sp>
      <p:sp>
        <p:nvSpPr>
          <p:cNvPr id="7" name="Date Placeholder 6">
            <a:extLst>
              <a:ext uri="{FF2B5EF4-FFF2-40B4-BE49-F238E27FC236}">
                <a16:creationId xmlns:a16="http://schemas.microsoft.com/office/drawing/2014/main" id="{C96960D2-0FE9-4184-88BD-154B51917767}"/>
              </a:ext>
            </a:extLst>
          </p:cNvPr>
          <p:cNvSpPr>
            <a:spLocks noGrp="1"/>
          </p:cNvSpPr>
          <p:nvPr>
            <p:ph type="dt" sz="half" idx="45"/>
          </p:nvPr>
        </p:nvSpPr>
        <p:spPr/>
        <p:txBody>
          <a:bodyPr/>
          <a:lstStyle/>
          <a:p>
            <a:r>
              <a:rPr lang="en-US" dirty="0"/>
              <a:t>July 14, 2023</a:t>
            </a:r>
          </a:p>
        </p:txBody>
      </p:sp>
      <p:sp>
        <p:nvSpPr>
          <p:cNvPr id="3" name="Rectangle 2">
            <a:extLst>
              <a:ext uri="{FF2B5EF4-FFF2-40B4-BE49-F238E27FC236}">
                <a16:creationId xmlns:a16="http://schemas.microsoft.com/office/drawing/2014/main" id="{CFFD7152-E8EE-E461-84B5-8C901204ECAB}"/>
              </a:ext>
            </a:extLst>
          </p:cNvPr>
          <p:cNvSpPr/>
          <p:nvPr/>
        </p:nvSpPr>
        <p:spPr>
          <a:xfrm>
            <a:off x="10883153" y="6167718"/>
            <a:ext cx="1075765" cy="6902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44B3FECC-AB98-83A1-40D7-BB1C104BE3E3}"/>
              </a:ext>
            </a:extLst>
          </p:cNvPr>
          <p:cNvSpPr txBox="1">
            <a:spLocks/>
          </p:cNvSpPr>
          <p:nvPr/>
        </p:nvSpPr>
        <p:spPr>
          <a:xfrm>
            <a:off x="768875" y="2014151"/>
            <a:ext cx="5084064" cy="4286249"/>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bg1"/>
              </a:buClr>
              <a:buSzPct val="100000"/>
              <a:buFont typeface="Wingdings" pitchFamily="2" charset="2"/>
              <a:buChar char="Ø"/>
            </a:pPr>
            <a:r>
              <a:rPr lang="en-US" dirty="0"/>
              <a:t>Three types of “suspicious” behavior</a:t>
            </a:r>
          </a:p>
          <a:p>
            <a:pPr indent="0">
              <a:buFont typeface="+mj-lt"/>
              <a:buNone/>
            </a:pPr>
            <a:endParaRPr lang="en-US" dirty="0"/>
          </a:p>
          <a:p>
            <a:pPr marL="834390" lvl="1" indent="-285750"/>
            <a:r>
              <a:rPr lang="en-US" dirty="0"/>
              <a:t>Session has </a:t>
            </a:r>
            <a:r>
              <a:rPr lang="en-US" b="1" dirty="0">
                <a:solidFill>
                  <a:srgbClr val="81B2C3"/>
                </a:solidFill>
              </a:rPr>
              <a:t>large number of windows</a:t>
            </a:r>
          </a:p>
          <a:p>
            <a:pPr marL="834390" lvl="1" indent="-285750"/>
            <a:endParaRPr lang="en-US" b="1" dirty="0">
              <a:solidFill>
                <a:srgbClr val="81B2C3"/>
              </a:solidFill>
            </a:endParaRPr>
          </a:p>
          <a:p>
            <a:pPr marL="834390" lvl="1" indent="-285750"/>
            <a:r>
              <a:rPr lang="en-US" dirty="0"/>
              <a:t>Session is </a:t>
            </a:r>
            <a:r>
              <a:rPr lang="en-US" b="1" dirty="0">
                <a:solidFill>
                  <a:srgbClr val="81B2C3"/>
                </a:solidFill>
              </a:rPr>
              <a:t>abnormally</a:t>
            </a:r>
            <a:r>
              <a:rPr lang="en-US" dirty="0">
                <a:solidFill>
                  <a:srgbClr val="81B2C3"/>
                </a:solidFill>
              </a:rPr>
              <a:t> </a:t>
            </a:r>
            <a:r>
              <a:rPr lang="en-US" b="1" dirty="0">
                <a:solidFill>
                  <a:srgbClr val="81B2C3"/>
                </a:solidFill>
              </a:rPr>
              <a:t>long</a:t>
            </a:r>
          </a:p>
          <a:p>
            <a:pPr marL="834390" lvl="1" indent="-285750"/>
            <a:endParaRPr lang="en-US" b="1" dirty="0">
              <a:solidFill>
                <a:srgbClr val="81B2C3"/>
              </a:solidFill>
            </a:endParaRPr>
          </a:p>
          <a:p>
            <a:pPr marL="834390" lvl="1" indent="-285750"/>
            <a:r>
              <a:rPr lang="en-US" dirty="0"/>
              <a:t>Session has </a:t>
            </a:r>
            <a:r>
              <a:rPr lang="en-US" b="1" dirty="0">
                <a:solidFill>
                  <a:srgbClr val="81B2C3"/>
                </a:solidFill>
              </a:rPr>
              <a:t>rapid</a:t>
            </a:r>
            <a:r>
              <a:rPr lang="en-US" dirty="0">
                <a:solidFill>
                  <a:srgbClr val="81B2C3"/>
                </a:solidFill>
              </a:rPr>
              <a:t> </a:t>
            </a:r>
            <a:r>
              <a:rPr lang="en-US" b="1" dirty="0">
                <a:solidFill>
                  <a:srgbClr val="81B2C3"/>
                </a:solidFill>
              </a:rPr>
              <a:t>clicking</a:t>
            </a:r>
          </a:p>
        </p:txBody>
      </p:sp>
    </p:spTree>
    <p:extLst>
      <p:ext uri="{BB962C8B-B14F-4D97-AF65-F5344CB8AC3E}">
        <p14:creationId xmlns:p14="http://schemas.microsoft.com/office/powerpoint/2010/main" val="197929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E7D562-C92A-62A8-3DC7-53E7E4D35953}"/>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3" name="Title 2">
            <a:extLst>
              <a:ext uri="{FF2B5EF4-FFF2-40B4-BE49-F238E27FC236}">
                <a16:creationId xmlns:a16="http://schemas.microsoft.com/office/drawing/2014/main" id="{2CB2173B-3745-6529-A850-19F060F765C9}"/>
              </a:ext>
            </a:extLst>
          </p:cNvPr>
          <p:cNvSpPr>
            <a:spLocks noGrp="1"/>
          </p:cNvSpPr>
          <p:nvPr>
            <p:ph type="title" idx="4294967295"/>
          </p:nvPr>
        </p:nvSpPr>
        <p:spPr>
          <a:xfrm>
            <a:off x="865682" y="349603"/>
            <a:ext cx="10671175" cy="473075"/>
          </a:xfrm>
        </p:spPr>
        <p:txBody>
          <a:bodyPr/>
          <a:lstStyle/>
          <a:p>
            <a:r>
              <a:rPr lang="en-US" dirty="0"/>
              <a:t>Shape of Data</a:t>
            </a:r>
          </a:p>
        </p:txBody>
      </p:sp>
      <p:sp>
        <p:nvSpPr>
          <p:cNvPr id="9" name="Text Placeholder 6">
            <a:extLst>
              <a:ext uri="{FF2B5EF4-FFF2-40B4-BE49-F238E27FC236}">
                <a16:creationId xmlns:a16="http://schemas.microsoft.com/office/drawing/2014/main" id="{2870AAF2-492D-0F43-9226-428BE57E6C1B}"/>
              </a:ext>
            </a:extLst>
          </p:cNvPr>
          <p:cNvSpPr txBox="1">
            <a:spLocks/>
          </p:cNvSpPr>
          <p:nvPr/>
        </p:nvSpPr>
        <p:spPr>
          <a:xfrm>
            <a:off x="858807" y="1474972"/>
            <a:ext cx="5237193" cy="802437"/>
          </a:xfrm>
          <a:prstGeom prst="rect">
            <a:avLst/>
          </a:prstGeom>
          <a:noFill/>
        </p:spPr>
        <p:txBody>
          <a:bodyPr vert="horz" lIns="0" tIns="0" rIns="0" bIns="0" rtlCol="0">
            <a:noAutofit/>
          </a:bodyPr>
          <a:lstStyle>
            <a:lvl1pPr marL="0" marR="0" indent="-365760" algn="l" defTabSz="914400" rtl="0" eaLnBrk="1" fontAlgn="auto" latinLnBrk="0" hangingPunct="1">
              <a:lnSpc>
                <a:spcPct val="95000"/>
              </a:lnSpc>
              <a:spcBef>
                <a:spcPts val="600"/>
              </a:spcBef>
              <a:spcAft>
                <a:spcPts val="0"/>
              </a:spcAft>
              <a:buClr>
                <a:schemeClr val="accent6"/>
              </a:buClr>
              <a:buSzTx/>
              <a:buFont typeface="+mj-lt"/>
              <a:buAutoNum type="arabicPeriod"/>
              <a:tabLst/>
              <a:defRPr lang="en-US" sz="1800" b="0" i="0" kern="1200" dirty="0">
                <a:solidFill>
                  <a:schemeClr val="bg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lang="en-US" sz="1800" b="0" i="0" kern="1200" dirty="0">
                <a:solidFill>
                  <a:schemeClr val="bg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600" kern="1200" dirty="0">
                <a:solidFill>
                  <a:schemeClr val="bg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lang="en-US" sz="1400" kern="1200" dirty="0">
                <a:solidFill>
                  <a:schemeClr val="bg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Tx/>
              <a:buSzTx/>
              <a:buFont typeface="System Font Regular"/>
              <a:buChar char="•"/>
              <a:tabLst/>
              <a:defRPr lang="en-US" sz="1200" kern="1200" dirty="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mj-lt"/>
              <a:buNone/>
            </a:pPr>
            <a:r>
              <a:rPr lang="en-US" sz="2400" b="1" dirty="0">
                <a:solidFill>
                  <a:schemeClr val="tx2">
                    <a:lumMod val="75000"/>
                    <a:lumOff val="25000"/>
                  </a:schemeClr>
                </a:solidFill>
              </a:rPr>
              <a:t>Number of </a:t>
            </a:r>
            <a:r>
              <a:rPr lang="en-US" sz="2400" b="1" i="1" dirty="0">
                <a:solidFill>
                  <a:schemeClr val="tx2">
                    <a:lumMod val="75000"/>
                    <a:lumOff val="25000"/>
                  </a:schemeClr>
                </a:solidFill>
              </a:rPr>
              <a:t>windows</a:t>
            </a:r>
            <a:r>
              <a:rPr lang="en-US" sz="2400" b="1" dirty="0">
                <a:solidFill>
                  <a:schemeClr val="tx2">
                    <a:lumMod val="75000"/>
                    <a:lumOff val="25000"/>
                  </a:schemeClr>
                </a:solidFill>
              </a:rPr>
              <a:t> </a:t>
            </a:r>
            <a:r>
              <a:rPr lang="en-US" sz="2400" b="1" i="1" dirty="0">
                <a:solidFill>
                  <a:schemeClr val="tx2">
                    <a:lumMod val="75000"/>
                    <a:lumOff val="25000"/>
                  </a:schemeClr>
                </a:solidFill>
              </a:rPr>
              <a:t>per</a:t>
            </a:r>
            <a:r>
              <a:rPr lang="en-US" sz="2400" b="1" dirty="0">
                <a:solidFill>
                  <a:schemeClr val="tx2">
                    <a:lumMod val="75000"/>
                    <a:lumOff val="25000"/>
                  </a:schemeClr>
                </a:solidFill>
              </a:rPr>
              <a:t> </a:t>
            </a:r>
            <a:r>
              <a:rPr lang="en-US" sz="2400" b="1" i="1" dirty="0">
                <a:solidFill>
                  <a:schemeClr val="tx2">
                    <a:lumMod val="75000"/>
                    <a:lumOff val="25000"/>
                  </a:schemeClr>
                </a:solidFill>
              </a:rPr>
              <a:t>session</a:t>
            </a:r>
          </a:p>
        </p:txBody>
      </p:sp>
      <p:pic>
        <p:nvPicPr>
          <p:cNvPr id="21" name="Picture 20">
            <a:extLst>
              <a:ext uri="{FF2B5EF4-FFF2-40B4-BE49-F238E27FC236}">
                <a16:creationId xmlns:a16="http://schemas.microsoft.com/office/drawing/2014/main" id="{C2856A85-A190-074E-08D0-0F94A9F9D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08" y="2393436"/>
            <a:ext cx="11654630" cy="3465645"/>
          </a:xfrm>
          <a:prstGeom prst="rect">
            <a:avLst/>
          </a:prstGeom>
        </p:spPr>
      </p:pic>
      <p:sp>
        <p:nvSpPr>
          <p:cNvPr id="2" name="Rectangle 1">
            <a:extLst>
              <a:ext uri="{FF2B5EF4-FFF2-40B4-BE49-F238E27FC236}">
                <a16:creationId xmlns:a16="http://schemas.microsoft.com/office/drawing/2014/main" id="{D792ABB3-D286-CEB7-7901-C1186D1567C7}"/>
              </a:ext>
            </a:extLst>
          </p:cNvPr>
          <p:cNvSpPr/>
          <p:nvPr/>
        </p:nvSpPr>
        <p:spPr>
          <a:xfrm>
            <a:off x="11002297" y="6135329"/>
            <a:ext cx="943897" cy="72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bg1"/>
              </a:solidFill>
            </a:endParaRPr>
          </a:p>
        </p:txBody>
      </p:sp>
      <p:sp>
        <p:nvSpPr>
          <p:cNvPr id="8" name="TextBox 7">
            <a:extLst>
              <a:ext uri="{FF2B5EF4-FFF2-40B4-BE49-F238E27FC236}">
                <a16:creationId xmlns:a16="http://schemas.microsoft.com/office/drawing/2014/main" id="{99AC3254-8CF6-0AAE-E644-60256EA6EDEB}"/>
              </a:ext>
            </a:extLst>
          </p:cNvPr>
          <p:cNvSpPr txBox="1"/>
          <p:nvPr/>
        </p:nvSpPr>
        <p:spPr>
          <a:xfrm>
            <a:off x="4875954" y="5920142"/>
            <a:ext cx="2440092" cy="246221"/>
          </a:xfrm>
          <a:prstGeom prst="rect">
            <a:avLst/>
          </a:prstGeom>
          <a:noFill/>
        </p:spPr>
        <p:txBody>
          <a:bodyPr wrap="none" rtlCol="0">
            <a:spAutoFit/>
          </a:bodyPr>
          <a:lstStyle/>
          <a:p>
            <a:r>
              <a:rPr lang="en-US" sz="1000" dirty="0"/>
              <a:t>Number of windows (logarithmic scale)</a:t>
            </a:r>
          </a:p>
        </p:txBody>
      </p:sp>
    </p:spTree>
    <p:extLst>
      <p:ext uri="{BB962C8B-B14F-4D97-AF65-F5344CB8AC3E}">
        <p14:creationId xmlns:p14="http://schemas.microsoft.com/office/powerpoint/2010/main" val="59535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_Redwood_Modern_v1.2-3.14.22" id="{AAE58655-58AB-1447-B2E8-D9A286F5C6FD}" vid="{E72CF9EB-9B29-F048-9125-D1B50B75B8FA}"/>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
  <TotalTime>23463</TotalTime>
  <Words>4110</Words>
  <Application>Microsoft Macintosh PowerPoint</Application>
  <PresentationFormat>Widescreen</PresentationFormat>
  <Paragraphs>308</Paragraphs>
  <Slides>22</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Georgia</vt:lpstr>
      <vt:lpstr>Helvetica Neue</vt:lpstr>
      <vt:lpstr>Oracle Sans Light</vt:lpstr>
      <vt:lpstr>Oracle Sans Tab</vt:lpstr>
      <vt:lpstr>Oracle Sans Tab Light</vt:lpstr>
      <vt:lpstr>System Font Regular</vt:lpstr>
      <vt:lpstr>Wingdings</vt:lpstr>
      <vt:lpstr>Parent Master Pillars</vt:lpstr>
      <vt:lpstr>Analyzing user click log data to detect robotic process automation</vt:lpstr>
      <vt:lpstr>Research questions</vt:lpstr>
      <vt:lpstr>Clarity of Purpose! Why do we care?</vt:lpstr>
      <vt:lpstr>Getting to know the dataset</vt:lpstr>
      <vt:lpstr>What happens when a user clicks on the software?</vt:lpstr>
      <vt:lpstr>My Methodology</vt:lpstr>
      <vt:lpstr>Step 1: Data Cleaning</vt:lpstr>
      <vt:lpstr>Step 2: Explore the data, identify potential indicators of RPAs</vt:lpstr>
      <vt:lpstr>Shape of Data</vt:lpstr>
      <vt:lpstr>Shape of Data</vt:lpstr>
      <vt:lpstr>Findings</vt:lpstr>
      <vt:lpstr>PowerPoint Presentation</vt:lpstr>
      <vt:lpstr>Step 3: Investigating one session</vt:lpstr>
      <vt:lpstr>Pattern found in this session</vt:lpstr>
      <vt:lpstr>Number of windows which click this pattern over time</vt:lpstr>
      <vt:lpstr>All patterns in this session</vt:lpstr>
      <vt:lpstr>Human User vs. Bot User</vt:lpstr>
      <vt:lpstr>Why do I think this is bots?</vt:lpstr>
      <vt:lpstr>Key takeaways</vt:lpstr>
      <vt:lpstr>Next steps</vt:lpstr>
      <vt:lpstr>What I learned!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different about this template?</dc:title>
  <dc:creator>Kristen Barcheski</dc:creator>
  <cp:lastModifiedBy>Andrea Lopez</cp:lastModifiedBy>
  <cp:revision>82</cp:revision>
  <dcterms:created xsi:type="dcterms:W3CDTF">2022-03-21T20:24:27Z</dcterms:created>
  <dcterms:modified xsi:type="dcterms:W3CDTF">2023-08-17T18:10:46Z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